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76" r:id="rId13"/>
    <p:sldId id="267" r:id="rId14"/>
    <p:sldId id="268" r:id="rId15"/>
    <p:sldId id="269" r:id="rId16"/>
    <p:sldId id="270" r:id="rId17"/>
    <p:sldId id="274" r:id="rId18"/>
    <p:sldId id="271" r:id="rId19"/>
    <p:sldId id="277" r:id="rId20"/>
    <p:sldId id="278" r:id="rId21"/>
    <p:sldId id="272"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CC"/>
    <a:srgbClr val="FF0000"/>
    <a:srgbClr val="FF33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52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1499368-F549-4A51-AFF7-DE38BF11D09B}" type="datetimeFigureOut">
              <a:rPr lang="fr-FR" smtClean="0"/>
              <a:pPr/>
              <a:t>10/01/2017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E9D5EB-728B-4895-95C5-87A58C55C43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499368-F549-4A51-AFF7-DE38BF11D09B}" type="datetimeFigureOut">
              <a:rPr lang="fr-FR" smtClean="0"/>
              <a:pPr/>
              <a:t>10/01/2017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E9D5EB-728B-4895-95C5-87A58C55C43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499368-F549-4A51-AFF7-DE38BF11D09B}" type="datetimeFigureOut">
              <a:rPr lang="fr-FR" smtClean="0"/>
              <a:pPr/>
              <a:t>10/01/2017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E9D5EB-728B-4895-95C5-87A58C55C43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499368-F549-4A51-AFF7-DE38BF11D09B}" type="datetimeFigureOut">
              <a:rPr lang="fr-FR" smtClean="0"/>
              <a:pPr/>
              <a:t>10/01/2017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E9D5EB-728B-4895-95C5-87A58C55C43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1499368-F549-4A51-AFF7-DE38BF11D09B}" type="datetimeFigureOut">
              <a:rPr lang="fr-FR" smtClean="0"/>
              <a:pPr/>
              <a:t>10/01/2017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E9D5EB-728B-4895-95C5-87A58C55C43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1499368-F549-4A51-AFF7-DE38BF11D09B}" type="datetimeFigureOut">
              <a:rPr lang="fr-FR" smtClean="0"/>
              <a:pPr/>
              <a:t>10/01/2017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E9D5EB-728B-4895-95C5-87A58C55C43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1499368-F549-4A51-AFF7-DE38BF11D09B}" type="datetimeFigureOut">
              <a:rPr lang="fr-FR" smtClean="0"/>
              <a:pPr/>
              <a:t>10/01/2017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FE9D5EB-728B-4895-95C5-87A58C55C43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1499368-F549-4A51-AFF7-DE38BF11D09B}" type="datetimeFigureOut">
              <a:rPr lang="fr-FR" smtClean="0"/>
              <a:pPr/>
              <a:t>10/01/2017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E9D5EB-728B-4895-95C5-87A58C55C43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499368-F549-4A51-AFF7-DE38BF11D09B}" type="datetimeFigureOut">
              <a:rPr lang="fr-FR" smtClean="0"/>
              <a:pPr/>
              <a:t>10/01/2017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FE9D5EB-728B-4895-95C5-87A58C55C43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1499368-F549-4A51-AFF7-DE38BF11D09B}" type="datetimeFigureOut">
              <a:rPr lang="fr-FR" smtClean="0"/>
              <a:pPr/>
              <a:t>10/01/2017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E9D5EB-728B-4895-95C5-87A58C55C43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1499368-F549-4A51-AFF7-DE38BF11D09B}" type="datetimeFigureOut">
              <a:rPr lang="fr-FR" smtClean="0"/>
              <a:pPr/>
              <a:t>10/01/2017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E9D5EB-728B-4895-95C5-87A58C55C43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99368-F549-4A51-AFF7-DE38BF11D09B}" type="datetimeFigureOut">
              <a:rPr lang="fr-FR" smtClean="0"/>
              <a:pPr/>
              <a:t>10/01/2017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9D5EB-728B-4895-95C5-87A58C55C43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Voyages%20et%20Decouvertes_09%20Explorateurs_Cook_01.mp4" TargetMode="External"/><Relationship Id="rId1" Type="http://schemas.openxmlformats.org/officeDocument/2006/relationships/slideLayout" Target="../slideLayouts/slideLayout7.xml"/><Relationship Id="rId4" Type="http://schemas.openxmlformats.org/officeDocument/2006/relationships/hyperlink" Target="Voyages%20et%20Decouvertes_10%20Explorateurs_Cook_02.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276872"/>
            <a:ext cx="8572560" cy="3416320"/>
          </a:xfrm>
          <a:prstGeom prst="rect">
            <a:avLst/>
          </a:prstGeom>
        </p:spPr>
        <p:txBody>
          <a:bodyPr wrap="square">
            <a:spAutoFit/>
          </a:bodyPr>
          <a:lstStyle/>
          <a:p>
            <a:pPr algn="ctr"/>
            <a:r>
              <a:rPr lang="fr-FR" sz="7200" u="sng" dirty="0">
                <a:solidFill>
                  <a:srgbClr val="FF0000"/>
                </a:solidFill>
                <a:latin typeface="Poor Richard" pitchFamily="18" charset="0"/>
              </a:rPr>
              <a:t>Les voyages et les découvertes du XVI</a:t>
            </a:r>
            <a:r>
              <a:rPr lang="fr-FR" sz="7200" u="sng" baseline="30000" dirty="0">
                <a:solidFill>
                  <a:srgbClr val="FF0000"/>
                </a:solidFill>
                <a:latin typeface="Poor Richard" pitchFamily="18" charset="0"/>
              </a:rPr>
              <a:t>ème</a:t>
            </a:r>
            <a:r>
              <a:rPr lang="fr-FR" sz="7200" u="sng" dirty="0">
                <a:solidFill>
                  <a:srgbClr val="FF0000"/>
                </a:solidFill>
                <a:latin typeface="Poor Richard" pitchFamily="18" charset="0"/>
              </a:rPr>
              <a:t> au XVIII</a:t>
            </a:r>
            <a:r>
              <a:rPr lang="fr-FR" sz="7200" u="sng" baseline="30000" dirty="0">
                <a:solidFill>
                  <a:srgbClr val="FF0000"/>
                </a:solidFill>
                <a:latin typeface="Poor Richard" pitchFamily="18" charset="0"/>
              </a:rPr>
              <a:t>ème</a:t>
            </a:r>
            <a:r>
              <a:rPr lang="fr-FR" sz="7200" u="sng" dirty="0">
                <a:solidFill>
                  <a:srgbClr val="FF0000"/>
                </a:solidFill>
                <a:latin typeface="Poor Richard" pitchFamily="18" charset="0"/>
              </a:rPr>
              <a:t> siècle. </a:t>
            </a:r>
          </a:p>
        </p:txBody>
      </p:sp>
      <p:sp>
        <p:nvSpPr>
          <p:cNvPr id="5" name="Rectangle 4"/>
          <p:cNvSpPr/>
          <p:nvPr/>
        </p:nvSpPr>
        <p:spPr>
          <a:xfrm>
            <a:off x="928662" y="428604"/>
            <a:ext cx="7358082" cy="785818"/>
          </a:xfrm>
          <a:prstGeom prst="rect">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smtClean="0">
                <a:solidFill>
                  <a:schemeClr val="bg1"/>
                </a:solidFill>
                <a:latin typeface="Poor Richard" pitchFamily="18" charset="0"/>
              </a:rPr>
              <a:t>Histoire – Thème n°2</a:t>
            </a:r>
            <a:endParaRPr lang="fr-FR" sz="4400" dirty="0">
              <a:solidFill>
                <a:schemeClr val="bg1"/>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228" fill="hold">
                                          <p:stCondLst>
                                            <p:cond delay="0"/>
                                          </p:stCondLst>
                                        </p:cTn>
                                        <p:tgtEl>
                                          <p:spTgt spid="5"/>
                                        </p:tgtEl>
                                        <p:attrNameLst>
                                          <p:attrName>style.rotation</p:attrName>
                                        </p:attrNameLst>
                                      </p:cBhvr>
                                      <p:to>
                                        <p:strVal val="-45.0"/>
                                      </p:to>
                                    </p:set>
                                    <p:anim calcmode="lin" valueType="num">
                                      <p:cBhvr>
                                        <p:cTn id="8"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set>
                                      <p:cBhvr>
                                        <p:cTn id="14" dur="228" fill="hold">
                                          <p:stCondLst>
                                            <p:cond delay="0"/>
                                          </p:stCondLst>
                                        </p:cTn>
                                        <p:tgtEl>
                                          <p:spTgt spid="4"/>
                                        </p:tgtEl>
                                        <p:attrNameLst>
                                          <p:attrName>style.rotation</p:attrName>
                                        </p:attrNameLst>
                                      </p:cBhvr>
                                      <p:to>
                                        <p:strVal val="-45.0"/>
                                      </p:to>
                                    </p:set>
                                    <p:anim calcmode="lin" valueType="num">
                                      <p:cBhvr>
                                        <p:cTn id="15"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429684" cy="1077218"/>
          </a:xfrm>
          <a:prstGeom prst="rect">
            <a:avLst/>
          </a:prstGeom>
          <a:solidFill>
            <a:srgbClr val="777777">
              <a:alpha val="30196"/>
            </a:srgbClr>
          </a:solidFill>
          <a:ln>
            <a:solidFill>
              <a:schemeClr val="tx1"/>
            </a:solidFill>
          </a:ln>
        </p:spPr>
        <p:txBody>
          <a:bodyPr wrap="square">
            <a:spAutoFit/>
          </a:bodyPr>
          <a:lstStyle/>
          <a:p>
            <a:pPr algn="ctr"/>
            <a:r>
              <a:rPr lang="fr-FR" sz="3200" b="1" dirty="0">
                <a:latin typeface="Poor Richard" pitchFamily="18" charset="0"/>
              </a:rPr>
              <a:t>Les motivations et les raisons du voyage de Christophe Colomb. </a:t>
            </a:r>
            <a:endParaRPr lang="fr-FR" sz="3200" dirty="0">
              <a:latin typeface="Poor Richard"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357158" y="1857364"/>
            <a:ext cx="4493070" cy="3838568"/>
          </a:xfrm>
          <a:prstGeom prst="rect">
            <a:avLst/>
          </a:prstGeom>
          <a:noFill/>
          <a:ln w="9525">
            <a:solidFill>
              <a:schemeClr val="tx1"/>
            </a:solidFill>
            <a:miter lim="800000"/>
            <a:headEnd/>
            <a:tailEnd/>
          </a:ln>
          <a:effectLst/>
        </p:spPr>
      </p:pic>
      <p:sp>
        <p:nvSpPr>
          <p:cNvPr id="4" name="Rectangle 3"/>
          <p:cNvSpPr/>
          <p:nvPr/>
        </p:nvSpPr>
        <p:spPr>
          <a:xfrm>
            <a:off x="5143504" y="2071678"/>
            <a:ext cx="3714744" cy="3539430"/>
          </a:xfrm>
          <a:prstGeom prst="rect">
            <a:avLst/>
          </a:prstGeom>
        </p:spPr>
        <p:txBody>
          <a:bodyPr wrap="square">
            <a:spAutoFit/>
          </a:bodyPr>
          <a:lstStyle/>
          <a:p>
            <a:pPr algn="ctr"/>
            <a:r>
              <a:rPr lang="fr-FR" sz="2800" dirty="0">
                <a:latin typeface="Poor Richard" pitchFamily="18" charset="0"/>
              </a:rPr>
              <a:t>Débarquement de Christophe Colomb le 12 octobre 1492 dans l’île de </a:t>
            </a:r>
            <a:r>
              <a:rPr lang="fr-FR" sz="2800" dirty="0" err="1">
                <a:latin typeface="Poor Richard" pitchFamily="18" charset="0"/>
              </a:rPr>
              <a:t>Guanahani</a:t>
            </a:r>
            <a:r>
              <a:rPr lang="fr-FR" sz="2800" dirty="0">
                <a:latin typeface="Poor Richard" pitchFamily="18" charset="0"/>
              </a:rPr>
              <a:t>, rebaptisée San Salvador (Bahamas). Gravure de Théodore de Bry, </a:t>
            </a:r>
            <a:r>
              <a:rPr lang="fr-FR" sz="2800" i="1" dirty="0" err="1">
                <a:latin typeface="Poor Richard" pitchFamily="18" charset="0"/>
              </a:rPr>
              <a:t>Americae</a:t>
            </a:r>
            <a:r>
              <a:rPr lang="fr-FR" sz="2800" i="1" dirty="0">
                <a:latin typeface="Poor Richard" pitchFamily="18" charset="0"/>
              </a:rPr>
              <a:t>, Francfort, 1596. </a:t>
            </a:r>
            <a:endParaRPr lang="fr-FR" sz="28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dissolve">
                                      <p:cBhvr>
                                        <p:cTn id="24" dur="500"/>
                                        <p:tgtEl>
                                          <p:spTgt spid="5122"/>
                                        </p:tgtEl>
                                      </p:cBhvr>
                                    </p:animEffec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4"/>
                                        </p:tgtEl>
                                        <p:attrNameLst>
                                          <p:attrName>style.visibility</p:attrName>
                                        </p:attrNameLst>
                                      </p:cBhvr>
                                      <p:to>
                                        <p:strVal val="visible"/>
                                      </p:to>
                                    </p:set>
                                    <p:anim calcmode="discrete" valueType="clr">
                                      <p:cBhvr override="childStyle">
                                        <p:cTn id="2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
                                        </p:tgtEl>
                                        <p:attrNameLst>
                                          <p:attrName>fillcolor</p:attrName>
                                        </p:attrNameLst>
                                      </p:cBhvr>
                                      <p:tavLst>
                                        <p:tav tm="0">
                                          <p:val>
                                            <p:clrVal>
                                              <a:schemeClr val="accent2"/>
                                            </p:clrVal>
                                          </p:val>
                                        </p:tav>
                                        <p:tav tm="50000">
                                          <p:val>
                                            <p:clrVal>
                                              <a:schemeClr val="hlink"/>
                                            </p:clrVal>
                                          </p:val>
                                        </p:tav>
                                      </p:tavLst>
                                    </p:anim>
                                    <p:set>
                                      <p:cBhvr>
                                        <p:cTn id="2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9144000" cy="1077218"/>
          </a:xfrm>
          <a:prstGeom prst="rect">
            <a:avLst/>
          </a:prstGeom>
        </p:spPr>
        <p:txBody>
          <a:bodyPr wrap="square">
            <a:spAutoFit/>
          </a:bodyPr>
          <a:lstStyle/>
          <a:p>
            <a:pPr algn="ctr"/>
            <a:r>
              <a:rPr lang="fr-FR" sz="3200" dirty="0" smtClean="0">
                <a:latin typeface="Poor Richard" pitchFamily="18" charset="0"/>
              </a:rPr>
              <a:t>1/. Décrivez </a:t>
            </a:r>
            <a:r>
              <a:rPr lang="fr-FR" sz="3200" dirty="0">
                <a:latin typeface="Poor Richard" pitchFamily="18" charset="0"/>
              </a:rPr>
              <a:t>la scène représentée. Comment se déroulent les premiers contacts ? </a:t>
            </a:r>
          </a:p>
        </p:txBody>
      </p:sp>
      <p:sp>
        <p:nvSpPr>
          <p:cNvPr id="3" name="Rectangle 2"/>
          <p:cNvSpPr/>
          <p:nvPr/>
        </p:nvSpPr>
        <p:spPr>
          <a:xfrm>
            <a:off x="0" y="3357562"/>
            <a:ext cx="9144000" cy="1077218"/>
          </a:xfrm>
          <a:prstGeom prst="rect">
            <a:avLst/>
          </a:prstGeom>
        </p:spPr>
        <p:txBody>
          <a:bodyPr wrap="square">
            <a:spAutoFit/>
          </a:bodyPr>
          <a:lstStyle/>
          <a:p>
            <a:pPr algn="ctr"/>
            <a:r>
              <a:rPr lang="fr-FR" sz="3200" dirty="0" smtClean="0">
                <a:latin typeface="Poor Richard" pitchFamily="18" charset="0"/>
              </a:rPr>
              <a:t>2/. Quelles </a:t>
            </a:r>
            <a:r>
              <a:rPr lang="fr-FR" sz="3200" dirty="0">
                <a:latin typeface="Poor Richard" pitchFamily="18" charset="0"/>
              </a:rPr>
              <a:t>sont les motivations des voyages de Christophe Colomb ? </a:t>
            </a:r>
          </a:p>
        </p:txBody>
      </p:sp>
      <p:sp>
        <p:nvSpPr>
          <p:cNvPr id="4" name="Rectangle 3"/>
          <p:cNvSpPr/>
          <p:nvPr/>
        </p:nvSpPr>
        <p:spPr>
          <a:xfrm>
            <a:off x="0" y="1357298"/>
            <a:ext cx="9144000" cy="1815882"/>
          </a:xfrm>
          <a:prstGeom prst="rect">
            <a:avLst/>
          </a:prstGeom>
        </p:spPr>
        <p:txBody>
          <a:bodyPr wrap="square">
            <a:spAutoFit/>
          </a:bodyPr>
          <a:lstStyle/>
          <a:p>
            <a:pPr algn="ctr"/>
            <a:r>
              <a:rPr lang="fr-FR" sz="2800" i="1" dirty="0">
                <a:solidFill>
                  <a:srgbClr val="006600"/>
                </a:solidFill>
                <a:latin typeface="Poor Richard" pitchFamily="18" charset="0"/>
              </a:rPr>
              <a:t>La scène représentée met en opposition au premier plan, les navigateurs et conquérants espagnols portant des armures et apportant leur religion face aux Indigènes apportant de l’or. Ces premiers contacts semblent amicaux </a:t>
            </a:r>
          </a:p>
        </p:txBody>
      </p:sp>
      <p:sp>
        <p:nvSpPr>
          <p:cNvPr id="5" name="Rectangle 4"/>
          <p:cNvSpPr/>
          <p:nvPr/>
        </p:nvSpPr>
        <p:spPr>
          <a:xfrm>
            <a:off x="0" y="4357694"/>
            <a:ext cx="9144000" cy="2246769"/>
          </a:xfrm>
          <a:prstGeom prst="rect">
            <a:avLst/>
          </a:prstGeom>
        </p:spPr>
        <p:txBody>
          <a:bodyPr wrap="square">
            <a:spAutoFit/>
          </a:bodyPr>
          <a:lstStyle/>
          <a:p>
            <a:r>
              <a:rPr lang="fr-FR" sz="2800" i="1" dirty="0">
                <a:solidFill>
                  <a:srgbClr val="006600"/>
                </a:solidFill>
                <a:latin typeface="Poor Richard" pitchFamily="18" charset="0"/>
              </a:rPr>
              <a:t>Les motivations aux voyages de Christophe Colomb sont liées : </a:t>
            </a:r>
          </a:p>
          <a:p>
            <a:r>
              <a:rPr lang="fr-FR" sz="2800" i="1" dirty="0">
                <a:solidFill>
                  <a:srgbClr val="006600"/>
                </a:solidFill>
                <a:latin typeface="Poor Richard" pitchFamily="18" charset="0"/>
              </a:rPr>
              <a:t>- à la </a:t>
            </a:r>
            <a:r>
              <a:rPr lang="fr-FR" sz="2800" i="1" u="sng" dirty="0">
                <a:solidFill>
                  <a:srgbClr val="006600"/>
                </a:solidFill>
                <a:latin typeface="Poor Richard" pitchFamily="18" charset="0"/>
              </a:rPr>
              <a:t>conquête de nouvelles terres </a:t>
            </a:r>
            <a:r>
              <a:rPr lang="fr-FR" sz="2800" i="1" dirty="0" smtClean="0">
                <a:solidFill>
                  <a:srgbClr val="006600"/>
                </a:solidFill>
                <a:latin typeface="Poor Richard" pitchFamily="18" charset="0"/>
              </a:rPr>
              <a:t>permettant, entre autre, la </a:t>
            </a:r>
            <a:r>
              <a:rPr lang="fr-FR" sz="2800" i="1" dirty="0">
                <a:solidFill>
                  <a:srgbClr val="006600"/>
                </a:solidFill>
                <a:latin typeface="Poor Richard" pitchFamily="18" charset="0"/>
              </a:rPr>
              <a:t>gloire des découvreurs</a:t>
            </a:r>
            <a:r>
              <a:rPr lang="fr-FR" sz="2800" i="1" dirty="0" smtClean="0">
                <a:solidFill>
                  <a:srgbClr val="006600"/>
                </a:solidFill>
                <a:latin typeface="Poor Richard" pitchFamily="18" charset="0"/>
              </a:rPr>
              <a:t>,</a:t>
            </a:r>
            <a:endParaRPr lang="fr-FR" sz="2800" i="1" dirty="0">
              <a:solidFill>
                <a:srgbClr val="006600"/>
              </a:solidFill>
              <a:latin typeface="Poor Richard" pitchFamily="18" charset="0"/>
            </a:endParaRPr>
          </a:p>
          <a:p>
            <a:pPr>
              <a:buFontTx/>
              <a:buChar char="-"/>
            </a:pPr>
            <a:r>
              <a:rPr lang="fr-FR" sz="2800" i="1" dirty="0" smtClean="0">
                <a:solidFill>
                  <a:srgbClr val="006600"/>
                </a:solidFill>
                <a:latin typeface="Poor Richard" pitchFamily="18" charset="0"/>
              </a:rPr>
              <a:t>à </a:t>
            </a:r>
            <a:r>
              <a:rPr lang="fr-FR" sz="2800" i="1" dirty="0">
                <a:solidFill>
                  <a:srgbClr val="006600"/>
                </a:solidFill>
                <a:latin typeface="Poor Richard" pitchFamily="18" charset="0"/>
              </a:rPr>
              <a:t>la </a:t>
            </a:r>
            <a:r>
              <a:rPr lang="fr-FR" sz="2800" i="1" u="sng" dirty="0">
                <a:solidFill>
                  <a:srgbClr val="006600"/>
                </a:solidFill>
                <a:latin typeface="Poor Richard" pitchFamily="18" charset="0"/>
              </a:rPr>
              <a:t>christianisation</a:t>
            </a:r>
            <a:r>
              <a:rPr lang="fr-FR" sz="2800" i="1" dirty="0">
                <a:solidFill>
                  <a:srgbClr val="006600"/>
                </a:solidFill>
                <a:latin typeface="Poor Richard" pitchFamily="18" charset="0"/>
              </a:rPr>
              <a:t> des peuples indigènes </a:t>
            </a:r>
            <a:endParaRPr lang="fr-FR" sz="2800" i="1" dirty="0" smtClean="0">
              <a:solidFill>
                <a:srgbClr val="006600"/>
              </a:solidFill>
              <a:latin typeface="Poor Richard" pitchFamily="18" charset="0"/>
            </a:endParaRPr>
          </a:p>
          <a:p>
            <a:pPr>
              <a:buFontTx/>
              <a:buChar char="-"/>
            </a:pPr>
            <a:r>
              <a:rPr lang="fr-FR" sz="2800" i="1" dirty="0">
                <a:solidFill>
                  <a:srgbClr val="006600"/>
                </a:solidFill>
                <a:latin typeface="Poor Richard" pitchFamily="18" charset="0"/>
              </a:rPr>
              <a:t>à</a:t>
            </a:r>
            <a:r>
              <a:rPr lang="fr-FR" sz="2800" i="1" dirty="0" smtClean="0">
                <a:solidFill>
                  <a:srgbClr val="006600"/>
                </a:solidFill>
                <a:latin typeface="Poor Richard" pitchFamily="18" charset="0"/>
              </a:rPr>
              <a:t> l</a:t>
            </a:r>
            <a:r>
              <a:rPr lang="fr-FR" sz="2800" i="1" u="sng" dirty="0" smtClean="0">
                <a:solidFill>
                  <a:srgbClr val="006600"/>
                </a:solidFill>
                <a:latin typeface="Poor Richard" pitchFamily="18" charset="0"/>
              </a:rPr>
              <a:t>’enrichissement</a:t>
            </a:r>
            <a:r>
              <a:rPr lang="fr-FR" sz="2800" i="1" dirty="0" smtClean="0">
                <a:solidFill>
                  <a:srgbClr val="006600"/>
                </a:solidFill>
                <a:latin typeface="Poor Richard" pitchFamily="18" charset="0"/>
              </a:rPr>
              <a:t>  (</a:t>
            </a:r>
            <a:r>
              <a:rPr lang="fr-FR" sz="2800" i="1" dirty="0" smtClean="0">
                <a:solidFill>
                  <a:srgbClr val="006600"/>
                </a:solidFill>
                <a:latin typeface="Poor Richard" pitchFamily="18" charset="0"/>
                <a:sym typeface="Symbol"/>
              </a:rPr>
              <a:t> or)</a:t>
            </a:r>
            <a:endParaRPr lang="fr-FR" sz="2800" i="1" dirty="0">
              <a:solidFill>
                <a:srgbClr val="0066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Horizontal)">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
                                        </p:tgtEl>
                                        <p:attrNameLst>
                                          <p:attrName>style.visibility</p:attrName>
                                        </p:attrNameLst>
                                      </p:cBhvr>
                                      <p:to>
                                        <p:strVal val="visible"/>
                                      </p:to>
                                    </p:set>
                                    <p:anim calcmode="discrete" valueType="clr">
                                      <p:cBhvr override="childStyle">
                                        <p:cTn id="15"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
                                        </p:tgtEl>
                                        <p:attrNameLst>
                                          <p:attrName>fillcolor</p:attrName>
                                        </p:attrNameLst>
                                      </p:cBhvr>
                                      <p:tavLst>
                                        <p:tav tm="0">
                                          <p:val>
                                            <p:clrVal>
                                              <a:schemeClr val="accent2"/>
                                            </p:clrVal>
                                          </p:val>
                                        </p:tav>
                                        <p:tav tm="50000">
                                          <p:val>
                                            <p:clrVal>
                                              <a:schemeClr val="hlink"/>
                                            </p:clrVal>
                                          </p:val>
                                        </p:tav>
                                      </p:tavLst>
                                    </p:anim>
                                    <p:set>
                                      <p:cBhvr>
                                        <p:cTn id="17" dur="80"/>
                                        <p:tgtEl>
                                          <p:spTgt spid="4"/>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anim calcmode="discrete" valueType="clr">
                                      <p:cBhvr override="childStyle">
                                        <p:cTn id="2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gtEl>
                                        <p:attrNameLst>
                                          <p:attrName>fillcolor</p:attrName>
                                        </p:attrNameLst>
                                      </p:cBhvr>
                                      <p:tavLst>
                                        <p:tav tm="0">
                                          <p:val>
                                            <p:clrVal>
                                              <a:schemeClr val="accent2"/>
                                            </p:clrVal>
                                          </p:val>
                                        </p:tav>
                                        <p:tav tm="50000">
                                          <p:val>
                                            <p:clrVal>
                                              <a:schemeClr val="hlink"/>
                                            </p:clrVal>
                                          </p:val>
                                        </p:tav>
                                      </p:tavLst>
                                    </p:anim>
                                    <p:set>
                                      <p:cBhvr>
                                        <p:cTn id="2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0"/>
          <a:ext cx="9144000" cy="6866868"/>
        </p:xfrm>
        <a:graphic>
          <a:graphicData uri="http://schemas.openxmlformats.org/drawingml/2006/table">
            <a:tbl>
              <a:tblPr/>
              <a:tblGrid>
                <a:gridCol w="9144000"/>
              </a:tblGrid>
              <a:tr h="6866868">
                <a:tc>
                  <a:txBody>
                    <a:bodyPr/>
                    <a:lstStyle/>
                    <a:p>
                      <a:pPr marL="457200" indent="-457200">
                        <a:spcAft>
                          <a:spcPts val="310"/>
                        </a:spcAft>
                      </a:pPr>
                      <a:r>
                        <a:rPr lang="fr-FR" sz="2200" b="1" i="1" dirty="0">
                          <a:latin typeface="Poor Richard" pitchFamily="18" charset="0"/>
                        </a:rPr>
                        <a:t>Le 11 octobre 1492, île de San Salvador.</a:t>
                      </a:r>
                      <a:endParaRPr lang="fr-FR" sz="2200" b="1" dirty="0">
                        <a:latin typeface="Poor Richard" pitchFamily="18" charset="0"/>
                      </a:endParaRPr>
                    </a:p>
                    <a:p>
                      <a:pPr>
                        <a:spcBef>
                          <a:spcPts val="1390"/>
                        </a:spcBef>
                        <a:spcAft>
                          <a:spcPts val="595"/>
                        </a:spcAft>
                      </a:pPr>
                      <a:r>
                        <a:rPr lang="fr-FR" sz="2200" dirty="0">
                          <a:latin typeface="Poor Richard" pitchFamily="18" charset="0"/>
                          <a:ea typeface="Times New Roman"/>
                        </a:rPr>
                        <a:t>"Il me semblait que les Indiens étaient des gens très pauvres en tout. Ils ne possédaient rien en fer. Je crois qu'ils deviendront facilement chrétiens, car il me semble qu'ils n'ont aucun culte Je me suis employé à savoir s'il y avait de l'or. J'ai remarqué que quelques-uns d'entre eux en portaient un petit morceau suspendu à un trou de nez. J'ai réussi à apprendre, au moyen de signes, qu'en naviguant vers le sud, nous trouverions une contrée avec un roi qui possède de grands vases d'or et une grande quantité de ce métal."</a:t>
                      </a:r>
                      <a:br>
                        <a:rPr lang="fr-FR" sz="2200" dirty="0">
                          <a:latin typeface="Poor Richard" pitchFamily="18" charset="0"/>
                          <a:ea typeface="Times New Roman"/>
                        </a:rPr>
                      </a:br>
                      <a:endParaRPr lang="fr-FR" sz="2200" dirty="0" smtClean="0">
                        <a:latin typeface="Poor Richard" pitchFamily="18" charset="0"/>
                        <a:ea typeface="Times New Roman"/>
                      </a:endParaRPr>
                    </a:p>
                    <a:p>
                      <a:pPr>
                        <a:spcBef>
                          <a:spcPts val="1390"/>
                        </a:spcBef>
                        <a:spcAft>
                          <a:spcPts val="595"/>
                        </a:spcAft>
                      </a:pPr>
                      <a:r>
                        <a:rPr lang="fr-FR" sz="2200" dirty="0" smtClean="0">
                          <a:latin typeface="Poor Richard" pitchFamily="18" charset="0"/>
                          <a:ea typeface="Times New Roman"/>
                        </a:rPr>
                        <a:t>16 </a:t>
                      </a:r>
                      <a:r>
                        <a:rPr lang="fr-FR" sz="2200" dirty="0">
                          <a:latin typeface="Poor Richard" pitchFamily="18" charset="0"/>
                          <a:ea typeface="Times New Roman"/>
                        </a:rPr>
                        <a:t>décembre 1492, </a:t>
                      </a:r>
                      <a:r>
                        <a:rPr lang="fr-FR" sz="2200" dirty="0" smtClean="0">
                          <a:latin typeface="Poor Richard" pitchFamily="18" charset="0"/>
                          <a:ea typeface="Times New Roman"/>
                        </a:rPr>
                        <a:t>Haïti</a:t>
                      </a:r>
                      <a:r>
                        <a:rPr lang="fr-FR" sz="2200" dirty="0">
                          <a:latin typeface="Poor Richard" pitchFamily="18" charset="0"/>
                          <a:ea typeface="Times New Roman"/>
                        </a:rPr>
                        <a:t>« Dimanche 16 décembre. (...) Cette île [Haïti] et toutes les autres appartiennent à Vos Altesses aussi sûrement que le royaume de Castille. Il ne manque que de s'y établir à demeure et de donner des ordres aux habitants qui feront tout ce qu'on leur demandera de faire tant ils sont pacifiques... Ils ne possèdent pas d'armes et vont tout nus. Ils n'ont aucune connaissance de l'art de la guerre et ils sont à ce point poltrons que mille d'entre eux n'oseraient pas attendre de pied ferme trois de nos hommes. On voit donc qu'ils sont aptes pour qu'on les commande et qu'on les fasse travailler, semer et faire tout ce que l'on pourrait juger utile. (...) Il n'y a pas au monde gens meilleurs ni plus paisibles, et bientôt elles auront la grande joie d'en avoir fait des chrétiens, instruits dans les bonnes coutumes de leurs royaumes. »</a:t>
                      </a: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429684" cy="584775"/>
          </a:xfrm>
          <a:prstGeom prst="rect">
            <a:avLst/>
          </a:prstGeom>
          <a:solidFill>
            <a:srgbClr val="777777">
              <a:alpha val="30196"/>
            </a:srgbClr>
          </a:solidFill>
          <a:ln>
            <a:solidFill>
              <a:schemeClr val="tx1"/>
            </a:solidFill>
          </a:ln>
        </p:spPr>
        <p:txBody>
          <a:bodyPr wrap="square">
            <a:spAutoFit/>
          </a:bodyPr>
          <a:lstStyle/>
          <a:p>
            <a:pPr algn="ctr"/>
            <a:r>
              <a:rPr lang="fr-FR" sz="3200" b="1" dirty="0">
                <a:latin typeface="Poor Richard" pitchFamily="18" charset="0"/>
              </a:rPr>
              <a:t>Les conséquences de la découverte de l’Amérique. </a:t>
            </a:r>
            <a:endParaRPr lang="fr-FR" sz="3200" dirty="0">
              <a:latin typeface="Poor Richard"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1643042" y="928670"/>
            <a:ext cx="5493299" cy="3429024"/>
          </a:xfrm>
          <a:prstGeom prst="rect">
            <a:avLst/>
          </a:prstGeom>
          <a:noFill/>
          <a:ln w="9525">
            <a:noFill/>
            <a:miter lim="800000"/>
            <a:headEnd/>
            <a:tailEnd/>
          </a:ln>
          <a:effectLst/>
        </p:spPr>
      </p:pic>
      <p:sp>
        <p:nvSpPr>
          <p:cNvPr id="5" name="Rectangle 4"/>
          <p:cNvSpPr/>
          <p:nvPr/>
        </p:nvSpPr>
        <p:spPr>
          <a:xfrm>
            <a:off x="0" y="4714884"/>
            <a:ext cx="9144000" cy="1569660"/>
          </a:xfrm>
          <a:prstGeom prst="rect">
            <a:avLst/>
          </a:prstGeom>
        </p:spPr>
        <p:txBody>
          <a:bodyPr wrap="square">
            <a:spAutoFit/>
          </a:bodyPr>
          <a:lstStyle/>
          <a:p>
            <a:pPr algn="ctr"/>
            <a:r>
              <a:rPr lang="fr-FR" sz="3200" dirty="0">
                <a:latin typeface="Poor Richard" pitchFamily="18" charset="0"/>
              </a:rPr>
              <a:t>Quelles sont les conséquences des voyages de Christophe Colomb pour les Européens ? pour les Indiens </a:t>
            </a:r>
            <a:r>
              <a:rPr lang="fr-FR" sz="3200" dirty="0" smtClean="0">
                <a:latin typeface="Poor Richard" pitchFamily="18" charset="0"/>
              </a:rPr>
              <a:t>?</a:t>
            </a:r>
          </a:p>
          <a:p>
            <a:pPr algn="ctr"/>
            <a:r>
              <a:rPr lang="fr-FR" sz="3200" dirty="0" smtClean="0">
                <a:latin typeface="Poor Richard" pitchFamily="18" charset="0"/>
              </a:rPr>
              <a:t> </a:t>
            </a:r>
            <a:r>
              <a:rPr lang="fr-FR" sz="3200" dirty="0">
                <a:latin typeface="Poor Richard" pitchFamily="18" charset="0"/>
              </a:rPr>
              <a:t>sur le moyen ? le long terme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wipe(right)">
                                      <p:cBhvr>
                                        <p:cTn id="25" dur="2000"/>
                                        <p:tgtEl>
                                          <p:spTgt spid="6146"/>
                                        </p:tgtEl>
                                      </p:cBhvr>
                                    </p:animEffect>
                                  </p:childTnLst>
                                </p:cTn>
                              </p:par>
                              <p:par>
                                <p:cTn id="26" presetID="38" presetClass="entr" presetSubtype="0" accel="50000" fill="hold" grpId="0" nodeType="withEffect">
                                  <p:stCondLst>
                                    <p:cond delay="0"/>
                                  </p:stCondLst>
                                  <p:iterate type="lt">
                                    <p:tmPct val="50000"/>
                                  </p:iterate>
                                  <p:childTnLst>
                                    <p:set>
                                      <p:cBhvr>
                                        <p:cTn id="27" dur="1" fill="hold">
                                          <p:stCondLst>
                                            <p:cond delay="0"/>
                                          </p:stCondLst>
                                        </p:cTn>
                                        <p:tgtEl>
                                          <p:spTgt spid="5"/>
                                        </p:tgtEl>
                                        <p:attrNameLst>
                                          <p:attrName>style.visibility</p:attrName>
                                        </p:attrNameLst>
                                      </p:cBhvr>
                                      <p:to>
                                        <p:strVal val="visible"/>
                                      </p:to>
                                    </p:set>
                                    <p:set>
                                      <p:cBhvr>
                                        <p:cTn id="28" dur="228" fill="hold">
                                          <p:stCondLst>
                                            <p:cond delay="0"/>
                                          </p:stCondLst>
                                        </p:cTn>
                                        <p:tgtEl>
                                          <p:spTgt spid="5"/>
                                        </p:tgtEl>
                                        <p:attrNameLst>
                                          <p:attrName>style.rotation</p:attrName>
                                        </p:attrNameLst>
                                      </p:cBhvr>
                                      <p:to>
                                        <p:strVal val="-45.0"/>
                                      </p:to>
                                    </p:set>
                                    <p:anim calcmode="lin" valueType="num">
                                      <p:cBhvr>
                                        <p:cTn id="29"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30"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31"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2"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42844" y="285728"/>
          <a:ext cx="8858312" cy="5821680"/>
        </p:xfrm>
        <a:graphic>
          <a:graphicData uri="http://schemas.openxmlformats.org/drawingml/2006/table">
            <a:tbl>
              <a:tblPr firstRow="1" bandRow="1">
                <a:tableStyleId>{5C22544A-7EE6-4342-B048-85BDC9FD1C3A}</a:tableStyleId>
              </a:tblPr>
              <a:tblGrid>
                <a:gridCol w="2143140"/>
                <a:gridCol w="3185694"/>
                <a:gridCol w="3529478"/>
              </a:tblGrid>
              <a:tr h="370840">
                <a:tc>
                  <a:txBody>
                    <a:bodyPr/>
                    <a:lstStyle/>
                    <a:p>
                      <a:pPr algn="ctr"/>
                      <a:r>
                        <a:rPr lang="fr-FR" sz="2800" dirty="0" smtClean="0">
                          <a:latin typeface="Poor Richard" pitchFamily="18" charset="0"/>
                        </a:rPr>
                        <a:t>Conséquences des voyages de C. Colomb</a:t>
                      </a:r>
                      <a:endParaRPr lang="fr-FR" sz="2800" dirty="0">
                        <a:latin typeface="Poor Richard" pitchFamily="18" charset="0"/>
                      </a:endParaRPr>
                    </a:p>
                  </a:txBody>
                  <a:tcPr/>
                </a:tc>
                <a:tc>
                  <a:txBody>
                    <a:bodyPr/>
                    <a:lstStyle/>
                    <a:p>
                      <a:pPr algn="ctr"/>
                      <a:r>
                        <a:rPr lang="fr-FR" sz="2800" dirty="0" smtClean="0">
                          <a:latin typeface="Poor Richard" pitchFamily="18" charset="0"/>
                        </a:rPr>
                        <a:t>À court terme</a:t>
                      </a:r>
                      <a:endParaRPr lang="fr-FR" sz="2800" dirty="0">
                        <a:latin typeface="Poor Richard" pitchFamily="18" charset="0"/>
                      </a:endParaRPr>
                    </a:p>
                  </a:txBody>
                  <a:tcPr/>
                </a:tc>
                <a:tc>
                  <a:txBody>
                    <a:bodyPr/>
                    <a:lstStyle/>
                    <a:p>
                      <a:pPr algn="ctr"/>
                      <a:r>
                        <a:rPr lang="fr-FR" sz="2800" dirty="0" smtClean="0">
                          <a:latin typeface="Poor Richard" pitchFamily="18" charset="0"/>
                        </a:rPr>
                        <a:t>Sur le long terme</a:t>
                      </a:r>
                      <a:endParaRPr lang="fr-FR" sz="2800" dirty="0">
                        <a:latin typeface="Poor Richard" pitchFamily="18" charset="0"/>
                      </a:endParaRPr>
                    </a:p>
                  </a:txBody>
                  <a:tcPr/>
                </a:tc>
              </a:tr>
              <a:tr h="370840">
                <a:tc>
                  <a:txBody>
                    <a:bodyPr/>
                    <a:lstStyle/>
                    <a:p>
                      <a:pPr algn="ctr"/>
                      <a:endParaRPr lang="fr-FR" sz="2800" dirty="0" smtClean="0">
                        <a:latin typeface="Poor Richard" pitchFamily="18" charset="0"/>
                      </a:endParaRPr>
                    </a:p>
                    <a:p>
                      <a:pPr algn="ctr"/>
                      <a:endParaRPr lang="fr-FR" sz="2800" dirty="0" smtClean="0">
                        <a:latin typeface="Poor Richard" pitchFamily="18" charset="0"/>
                      </a:endParaRPr>
                    </a:p>
                    <a:p>
                      <a:pPr algn="ctr"/>
                      <a:r>
                        <a:rPr lang="fr-FR" sz="2800" dirty="0" smtClean="0">
                          <a:latin typeface="Poor Richard" pitchFamily="18" charset="0"/>
                        </a:rPr>
                        <a:t>Pour les Européens</a:t>
                      </a:r>
                    </a:p>
                    <a:p>
                      <a:pPr algn="ctr"/>
                      <a:endParaRPr lang="fr-FR" sz="2800" dirty="0" smtClean="0">
                        <a:latin typeface="Poor Richard" pitchFamily="18" charset="0"/>
                      </a:endParaRPr>
                    </a:p>
                    <a:p>
                      <a:pPr algn="ctr"/>
                      <a:endParaRPr lang="fr-FR" sz="2800" dirty="0" smtClean="0">
                        <a:latin typeface="Poor Richard" pitchFamily="18" charset="0"/>
                      </a:endParaRPr>
                    </a:p>
                    <a:p>
                      <a:pPr algn="ctr"/>
                      <a:endParaRPr lang="fr-FR" sz="2800" dirty="0">
                        <a:latin typeface="Poor Richard" pitchFamily="18" charset="0"/>
                      </a:endParaRPr>
                    </a:p>
                  </a:txBody>
                  <a:tcPr/>
                </a:tc>
                <a:tc>
                  <a:txBody>
                    <a:bodyPr/>
                    <a:lstStyle/>
                    <a:p>
                      <a:pPr algn="ctr"/>
                      <a:endParaRPr lang="fr-FR" sz="2800" dirty="0" smtClean="0">
                        <a:latin typeface="Poor Richard" pitchFamily="18" charset="0"/>
                      </a:endParaRPr>
                    </a:p>
                    <a:p>
                      <a:pPr algn="ctr"/>
                      <a:endParaRPr lang="fr-FR" sz="2800" dirty="0" smtClean="0">
                        <a:latin typeface="Poor Richard" pitchFamily="18" charset="0"/>
                      </a:endParaRPr>
                    </a:p>
                    <a:p>
                      <a:pPr algn="ctr"/>
                      <a:endParaRPr lang="fr-FR" sz="2800" dirty="0" smtClean="0">
                        <a:latin typeface="Poor Richard" pitchFamily="18" charset="0"/>
                      </a:endParaRPr>
                    </a:p>
                    <a:p>
                      <a:pPr algn="ctr"/>
                      <a:endParaRPr lang="fr-FR" sz="2800" dirty="0" smtClean="0">
                        <a:latin typeface="Poor Richard" pitchFamily="18" charset="0"/>
                      </a:endParaRPr>
                    </a:p>
                    <a:p>
                      <a:pPr algn="ctr"/>
                      <a:endParaRPr lang="fr-FR" sz="2800" dirty="0">
                        <a:latin typeface="Poor Richard" pitchFamily="18" charset="0"/>
                      </a:endParaRPr>
                    </a:p>
                  </a:txBody>
                  <a:tcPr/>
                </a:tc>
                <a:tc>
                  <a:txBody>
                    <a:bodyPr/>
                    <a:lstStyle/>
                    <a:p>
                      <a:pPr algn="ctr"/>
                      <a:endParaRPr lang="fr-FR" sz="2800" dirty="0">
                        <a:latin typeface="Poor Richard" pitchFamily="18" charset="0"/>
                      </a:endParaRPr>
                    </a:p>
                  </a:txBody>
                  <a:tcPr/>
                </a:tc>
              </a:tr>
              <a:tr h="370840">
                <a:tc>
                  <a:txBody>
                    <a:bodyPr/>
                    <a:lstStyle/>
                    <a:p>
                      <a:pPr algn="ctr"/>
                      <a:r>
                        <a:rPr lang="fr-FR" sz="2800" dirty="0" smtClean="0">
                          <a:latin typeface="Poor Richard" pitchFamily="18" charset="0"/>
                        </a:rPr>
                        <a:t>Pour les Indiens et autres peuples</a:t>
                      </a:r>
                      <a:endParaRPr lang="fr-FR" sz="2800" dirty="0">
                        <a:latin typeface="Poor Richard" pitchFamily="18" charset="0"/>
                      </a:endParaRPr>
                    </a:p>
                  </a:txBody>
                  <a:tcPr/>
                </a:tc>
                <a:tc>
                  <a:txBody>
                    <a:bodyPr/>
                    <a:lstStyle/>
                    <a:p>
                      <a:pPr algn="ctr"/>
                      <a:endParaRPr lang="fr-FR" sz="2800" dirty="0" smtClean="0">
                        <a:latin typeface="Poor Richard" pitchFamily="18" charset="0"/>
                      </a:endParaRPr>
                    </a:p>
                    <a:p>
                      <a:pPr algn="ctr"/>
                      <a:endParaRPr lang="fr-FR" sz="2800" dirty="0" smtClean="0">
                        <a:latin typeface="Poor Richard" pitchFamily="18" charset="0"/>
                      </a:endParaRPr>
                    </a:p>
                    <a:p>
                      <a:pPr algn="ctr"/>
                      <a:endParaRPr lang="fr-FR" sz="2800" dirty="0" smtClean="0">
                        <a:latin typeface="Poor Richard" pitchFamily="18" charset="0"/>
                      </a:endParaRPr>
                    </a:p>
                  </a:txBody>
                  <a:tcPr/>
                </a:tc>
                <a:tc>
                  <a:txBody>
                    <a:bodyPr/>
                    <a:lstStyle/>
                    <a:p>
                      <a:pPr algn="ctr"/>
                      <a:endParaRPr lang="fr-FR" sz="2800" dirty="0">
                        <a:latin typeface="Poor Richard" pitchFamily="18" charset="0"/>
                      </a:endParaRPr>
                    </a:p>
                  </a:txBody>
                  <a:tcPr/>
                </a:tc>
              </a:tr>
            </a:tbl>
          </a:graphicData>
        </a:graphic>
      </p:graphicFrame>
      <p:sp>
        <p:nvSpPr>
          <p:cNvPr id="4" name="Rectangle 3"/>
          <p:cNvSpPr/>
          <p:nvPr/>
        </p:nvSpPr>
        <p:spPr>
          <a:xfrm>
            <a:off x="2285984" y="1714488"/>
            <a:ext cx="3143272" cy="892552"/>
          </a:xfrm>
          <a:prstGeom prst="rect">
            <a:avLst/>
          </a:prstGeom>
        </p:spPr>
        <p:txBody>
          <a:bodyPr wrap="square">
            <a:spAutoFit/>
          </a:bodyPr>
          <a:lstStyle/>
          <a:p>
            <a:r>
              <a:rPr lang="fr-FR" sz="2600" dirty="0">
                <a:solidFill>
                  <a:srgbClr val="006600"/>
                </a:solidFill>
                <a:latin typeface="Poor Richard" pitchFamily="18" charset="0"/>
              </a:rPr>
              <a:t>- </a:t>
            </a:r>
            <a:r>
              <a:rPr lang="fr-FR" sz="2600" dirty="0" smtClean="0">
                <a:solidFill>
                  <a:srgbClr val="006600"/>
                </a:solidFill>
                <a:latin typeface="Poor Richard" pitchFamily="18" charset="0"/>
              </a:rPr>
              <a:t>domination </a:t>
            </a:r>
            <a:r>
              <a:rPr lang="fr-FR" sz="2600" dirty="0">
                <a:solidFill>
                  <a:srgbClr val="006600"/>
                </a:solidFill>
                <a:latin typeface="Poor Richard" pitchFamily="18" charset="0"/>
              </a:rPr>
              <a:t>des Européens 	</a:t>
            </a:r>
          </a:p>
        </p:txBody>
      </p:sp>
      <p:sp>
        <p:nvSpPr>
          <p:cNvPr id="5" name="Rectangle 4"/>
          <p:cNvSpPr/>
          <p:nvPr/>
        </p:nvSpPr>
        <p:spPr>
          <a:xfrm>
            <a:off x="2285984" y="2714620"/>
            <a:ext cx="3143272" cy="892552"/>
          </a:xfrm>
          <a:prstGeom prst="rect">
            <a:avLst/>
          </a:prstGeom>
        </p:spPr>
        <p:txBody>
          <a:bodyPr wrap="square">
            <a:spAutoFit/>
          </a:bodyPr>
          <a:lstStyle/>
          <a:p>
            <a:r>
              <a:rPr lang="fr-FR" sz="2600" dirty="0" smtClean="0">
                <a:solidFill>
                  <a:srgbClr val="006600"/>
                </a:solidFill>
                <a:latin typeface="Poor Richard" pitchFamily="18" charset="0"/>
              </a:rPr>
              <a:t>- exploitation des richesses </a:t>
            </a:r>
            <a:r>
              <a:rPr lang="fr-FR" sz="2600" dirty="0">
                <a:solidFill>
                  <a:srgbClr val="006600"/>
                </a:solidFill>
                <a:latin typeface="Poor Richard" pitchFamily="18" charset="0"/>
              </a:rPr>
              <a:t>	</a:t>
            </a:r>
          </a:p>
        </p:txBody>
      </p:sp>
      <p:sp>
        <p:nvSpPr>
          <p:cNvPr id="6" name="Rectangle 5"/>
          <p:cNvSpPr/>
          <p:nvPr/>
        </p:nvSpPr>
        <p:spPr>
          <a:xfrm>
            <a:off x="2285984" y="3714752"/>
            <a:ext cx="3214710" cy="892552"/>
          </a:xfrm>
          <a:prstGeom prst="rect">
            <a:avLst/>
          </a:prstGeom>
        </p:spPr>
        <p:txBody>
          <a:bodyPr wrap="square">
            <a:spAutoFit/>
          </a:bodyPr>
          <a:lstStyle/>
          <a:p>
            <a:r>
              <a:rPr lang="fr-FR" sz="2600" dirty="0" smtClean="0">
                <a:solidFill>
                  <a:srgbClr val="006600"/>
                </a:solidFill>
                <a:latin typeface="Poor Richard" pitchFamily="18" charset="0"/>
              </a:rPr>
              <a:t>-apports </a:t>
            </a:r>
            <a:r>
              <a:rPr lang="fr-FR" sz="2600" dirty="0">
                <a:solidFill>
                  <a:srgbClr val="006600"/>
                </a:solidFill>
                <a:latin typeface="Poor Richard" pitchFamily="18" charset="0"/>
              </a:rPr>
              <a:t>de nouveaux produits agricoles. 	</a:t>
            </a:r>
          </a:p>
        </p:txBody>
      </p:sp>
      <p:sp>
        <p:nvSpPr>
          <p:cNvPr id="7" name="Rectangle 6"/>
          <p:cNvSpPr/>
          <p:nvPr/>
        </p:nvSpPr>
        <p:spPr>
          <a:xfrm>
            <a:off x="2285984" y="4714884"/>
            <a:ext cx="3143272" cy="892552"/>
          </a:xfrm>
          <a:prstGeom prst="rect">
            <a:avLst/>
          </a:prstGeom>
        </p:spPr>
        <p:txBody>
          <a:bodyPr wrap="square">
            <a:spAutoFit/>
          </a:bodyPr>
          <a:lstStyle/>
          <a:p>
            <a:r>
              <a:rPr lang="fr-FR" sz="2600" dirty="0" smtClean="0">
                <a:solidFill>
                  <a:srgbClr val="006600"/>
                </a:solidFill>
                <a:latin typeface="Poor Richard" pitchFamily="18" charset="0"/>
              </a:rPr>
              <a:t>- extermination </a:t>
            </a:r>
            <a:r>
              <a:rPr lang="fr-FR" sz="2600" dirty="0">
                <a:solidFill>
                  <a:srgbClr val="006600"/>
                </a:solidFill>
                <a:latin typeface="Poor Richard" pitchFamily="18" charset="0"/>
              </a:rPr>
              <a:t>des Indiens </a:t>
            </a:r>
            <a:r>
              <a:rPr lang="fr-FR" sz="2600" dirty="0" smtClean="0">
                <a:solidFill>
                  <a:srgbClr val="006600"/>
                </a:solidFill>
                <a:latin typeface="Poor Richard" pitchFamily="18" charset="0"/>
              </a:rPr>
              <a:t>(maladies) </a:t>
            </a:r>
            <a:r>
              <a:rPr lang="fr-FR" sz="2600" dirty="0">
                <a:solidFill>
                  <a:srgbClr val="006600"/>
                </a:solidFill>
                <a:latin typeface="Poor Richard" pitchFamily="18" charset="0"/>
              </a:rPr>
              <a:t>	</a:t>
            </a:r>
          </a:p>
        </p:txBody>
      </p:sp>
      <p:sp>
        <p:nvSpPr>
          <p:cNvPr id="8" name="Rectangle 7"/>
          <p:cNvSpPr/>
          <p:nvPr/>
        </p:nvSpPr>
        <p:spPr>
          <a:xfrm>
            <a:off x="2285984" y="5572140"/>
            <a:ext cx="3214711" cy="892552"/>
          </a:xfrm>
          <a:prstGeom prst="rect">
            <a:avLst/>
          </a:prstGeom>
        </p:spPr>
        <p:txBody>
          <a:bodyPr wrap="square">
            <a:spAutoFit/>
          </a:bodyPr>
          <a:lstStyle/>
          <a:p>
            <a:r>
              <a:rPr lang="fr-FR" sz="2600" dirty="0" smtClean="0">
                <a:solidFill>
                  <a:srgbClr val="006600"/>
                </a:solidFill>
                <a:latin typeface="Poor Richard" pitchFamily="18" charset="0"/>
              </a:rPr>
              <a:t>- conversion </a:t>
            </a:r>
            <a:r>
              <a:rPr lang="fr-FR" sz="2600" dirty="0">
                <a:solidFill>
                  <a:srgbClr val="006600"/>
                </a:solidFill>
                <a:latin typeface="Poor Richard" pitchFamily="18" charset="0"/>
              </a:rPr>
              <a:t>religieuse 	</a:t>
            </a:r>
          </a:p>
        </p:txBody>
      </p:sp>
      <p:sp>
        <p:nvSpPr>
          <p:cNvPr id="9" name="Rectangle 8"/>
          <p:cNvSpPr/>
          <p:nvPr/>
        </p:nvSpPr>
        <p:spPr>
          <a:xfrm>
            <a:off x="5500694" y="2000240"/>
            <a:ext cx="3428992" cy="1292662"/>
          </a:xfrm>
          <a:prstGeom prst="rect">
            <a:avLst/>
          </a:prstGeom>
        </p:spPr>
        <p:txBody>
          <a:bodyPr wrap="square">
            <a:spAutoFit/>
          </a:bodyPr>
          <a:lstStyle/>
          <a:p>
            <a:r>
              <a:rPr lang="fr-FR" sz="2600" dirty="0" smtClean="0">
                <a:solidFill>
                  <a:srgbClr val="006600"/>
                </a:solidFill>
                <a:latin typeface="Poor Richard" pitchFamily="18" charset="0"/>
              </a:rPr>
              <a:t>- formation </a:t>
            </a:r>
            <a:r>
              <a:rPr lang="fr-FR" sz="2600" dirty="0">
                <a:solidFill>
                  <a:srgbClr val="006600"/>
                </a:solidFill>
                <a:latin typeface="Poor Richard" pitchFamily="18" charset="0"/>
              </a:rPr>
              <a:t>et rivalité des grands empires européens 	</a:t>
            </a:r>
          </a:p>
        </p:txBody>
      </p:sp>
      <p:sp>
        <p:nvSpPr>
          <p:cNvPr id="10" name="Rectangle 9"/>
          <p:cNvSpPr/>
          <p:nvPr/>
        </p:nvSpPr>
        <p:spPr>
          <a:xfrm>
            <a:off x="5500694" y="3214686"/>
            <a:ext cx="3428992" cy="892552"/>
          </a:xfrm>
          <a:prstGeom prst="rect">
            <a:avLst/>
          </a:prstGeom>
        </p:spPr>
        <p:txBody>
          <a:bodyPr wrap="square">
            <a:spAutoFit/>
          </a:bodyPr>
          <a:lstStyle/>
          <a:p>
            <a:r>
              <a:rPr lang="fr-FR" sz="2600" dirty="0" smtClean="0">
                <a:solidFill>
                  <a:srgbClr val="006600"/>
                </a:solidFill>
                <a:latin typeface="Poor Richard" pitchFamily="18" charset="0"/>
              </a:rPr>
              <a:t>- développement </a:t>
            </a:r>
            <a:r>
              <a:rPr lang="fr-FR" sz="2600" dirty="0">
                <a:solidFill>
                  <a:srgbClr val="006600"/>
                </a:solidFill>
                <a:latin typeface="Poor Richard" pitchFamily="18" charset="0"/>
              </a:rPr>
              <a:t>du commerce mondial 	</a:t>
            </a:r>
          </a:p>
        </p:txBody>
      </p:sp>
      <p:sp>
        <p:nvSpPr>
          <p:cNvPr id="11" name="Rectangle 10"/>
          <p:cNvSpPr/>
          <p:nvPr/>
        </p:nvSpPr>
        <p:spPr>
          <a:xfrm>
            <a:off x="5429256" y="5000636"/>
            <a:ext cx="3520795" cy="892552"/>
          </a:xfrm>
          <a:prstGeom prst="rect">
            <a:avLst/>
          </a:prstGeom>
        </p:spPr>
        <p:txBody>
          <a:bodyPr wrap="square">
            <a:spAutoFit/>
          </a:bodyPr>
          <a:lstStyle/>
          <a:p>
            <a:r>
              <a:rPr lang="fr-FR" sz="2600" dirty="0" smtClean="0">
                <a:solidFill>
                  <a:srgbClr val="006600"/>
                </a:solidFill>
                <a:latin typeface="Poor Richard" pitchFamily="18" charset="0"/>
              </a:rPr>
              <a:t>- besoins </a:t>
            </a:r>
            <a:r>
              <a:rPr lang="fr-FR" sz="2600" dirty="0">
                <a:solidFill>
                  <a:srgbClr val="006600"/>
                </a:solidFill>
                <a:latin typeface="Poor Richard" pitchFamily="18" charset="0"/>
              </a:rPr>
              <a:t>des esclaves venant d’Afrique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
                                        </p:tgtEl>
                                        <p:attrNameLst>
                                          <p:attrName>style.visibility</p:attrName>
                                        </p:attrNameLst>
                                      </p:cBhvr>
                                      <p:to>
                                        <p:strVal val="visible"/>
                                      </p:to>
                                    </p:set>
                                    <p:anim calcmode="discrete" valueType="clr">
                                      <p:cBhvr override="childStyle">
                                        <p:cTn id="15"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
                                        </p:tgtEl>
                                        <p:attrNameLst>
                                          <p:attrName>fillcolor</p:attrName>
                                        </p:attrNameLst>
                                      </p:cBhvr>
                                      <p:tavLst>
                                        <p:tav tm="0">
                                          <p:val>
                                            <p:clrVal>
                                              <a:schemeClr val="accent2"/>
                                            </p:clrVal>
                                          </p:val>
                                        </p:tav>
                                        <p:tav tm="50000">
                                          <p:val>
                                            <p:clrVal>
                                              <a:schemeClr val="hlink"/>
                                            </p:clrVal>
                                          </p:val>
                                        </p:tav>
                                      </p:tavLst>
                                    </p:anim>
                                    <p:set>
                                      <p:cBhvr>
                                        <p:cTn id="17" dur="80"/>
                                        <p:tgtEl>
                                          <p:spTgt spid="4"/>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anim calcmode="discrete" valueType="clr">
                                      <p:cBhvr override="childStyle">
                                        <p:cTn id="2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gtEl>
                                        <p:attrNameLst>
                                          <p:attrName>fillcolor</p:attrName>
                                        </p:attrNameLst>
                                      </p:cBhvr>
                                      <p:tavLst>
                                        <p:tav tm="0">
                                          <p:val>
                                            <p:clrVal>
                                              <a:schemeClr val="accent2"/>
                                            </p:clrVal>
                                          </p:val>
                                        </p:tav>
                                        <p:tav tm="50000">
                                          <p:val>
                                            <p:clrVal>
                                              <a:schemeClr val="hlink"/>
                                            </p:clrVal>
                                          </p:val>
                                        </p:tav>
                                      </p:tavLst>
                                    </p:anim>
                                    <p:set>
                                      <p:cBhvr>
                                        <p:cTn id="24" dur="80"/>
                                        <p:tgtEl>
                                          <p:spTgt spid="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6"/>
                                        </p:tgtEl>
                                        <p:attrNameLst>
                                          <p:attrName>style.visibility</p:attrName>
                                        </p:attrNameLst>
                                      </p:cBhvr>
                                      <p:to>
                                        <p:strVal val="visible"/>
                                      </p:to>
                                    </p:set>
                                    <p:anim calcmode="discrete" valueType="clr">
                                      <p:cBhvr override="childStyle">
                                        <p:cTn id="2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6"/>
                                        </p:tgtEl>
                                        <p:attrNameLst>
                                          <p:attrName>fillcolor</p:attrName>
                                        </p:attrNameLst>
                                      </p:cBhvr>
                                      <p:tavLst>
                                        <p:tav tm="0">
                                          <p:val>
                                            <p:clrVal>
                                              <a:schemeClr val="accent2"/>
                                            </p:clrVal>
                                          </p:val>
                                        </p:tav>
                                        <p:tav tm="50000">
                                          <p:val>
                                            <p:clrVal>
                                              <a:schemeClr val="hlink"/>
                                            </p:clrVal>
                                          </p:val>
                                        </p:tav>
                                      </p:tavLst>
                                    </p:anim>
                                    <p:set>
                                      <p:cBhvr>
                                        <p:cTn id="31" dur="80"/>
                                        <p:tgtEl>
                                          <p:spTgt spid="6"/>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7"/>
                                        </p:tgtEl>
                                        <p:attrNameLst>
                                          <p:attrName>style.visibility</p:attrName>
                                        </p:attrNameLst>
                                      </p:cBhvr>
                                      <p:to>
                                        <p:strVal val="visible"/>
                                      </p:to>
                                    </p:set>
                                    <p:anim calcmode="discrete" valueType="clr">
                                      <p:cBhvr override="childStyle">
                                        <p:cTn id="3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7"/>
                                        </p:tgtEl>
                                        <p:attrNameLst>
                                          <p:attrName>fillcolor</p:attrName>
                                        </p:attrNameLst>
                                      </p:cBhvr>
                                      <p:tavLst>
                                        <p:tav tm="0">
                                          <p:val>
                                            <p:clrVal>
                                              <a:schemeClr val="accent2"/>
                                            </p:clrVal>
                                          </p:val>
                                        </p:tav>
                                        <p:tav tm="50000">
                                          <p:val>
                                            <p:clrVal>
                                              <a:schemeClr val="hlink"/>
                                            </p:clrVal>
                                          </p:val>
                                        </p:tav>
                                      </p:tavLst>
                                    </p:anim>
                                    <p:set>
                                      <p:cBhvr>
                                        <p:cTn id="38" dur="80"/>
                                        <p:tgtEl>
                                          <p:spTgt spid="7"/>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8"/>
                                        </p:tgtEl>
                                        <p:attrNameLst>
                                          <p:attrName>style.visibility</p:attrName>
                                        </p:attrNameLst>
                                      </p:cBhvr>
                                      <p:to>
                                        <p:strVal val="visible"/>
                                      </p:to>
                                    </p:set>
                                    <p:anim calcmode="discrete" valueType="clr">
                                      <p:cBhvr override="childStyle">
                                        <p:cTn id="4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8"/>
                                        </p:tgtEl>
                                        <p:attrNameLst>
                                          <p:attrName>fillcolor</p:attrName>
                                        </p:attrNameLst>
                                      </p:cBhvr>
                                      <p:tavLst>
                                        <p:tav tm="0">
                                          <p:val>
                                            <p:clrVal>
                                              <a:schemeClr val="accent2"/>
                                            </p:clrVal>
                                          </p:val>
                                        </p:tav>
                                        <p:tav tm="50000">
                                          <p:val>
                                            <p:clrVal>
                                              <a:schemeClr val="hlink"/>
                                            </p:clrVal>
                                          </p:val>
                                        </p:tav>
                                      </p:tavLst>
                                    </p:anim>
                                    <p:set>
                                      <p:cBhvr>
                                        <p:cTn id="45" dur="80"/>
                                        <p:tgtEl>
                                          <p:spTgt spid="8"/>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9"/>
                                        </p:tgtEl>
                                        <p:attrNameLst>
                                          <p:attrName>style.visibility</p:attrName>
                                        </p:attrNameLst>
                                      </p:cBhvr>
                                      <p:to>
                                        <p:strVal val="visible"/>
                                      </p:to>
                                    </p:set>
                                    <p:anim calcmode="discrete" valueType="clr">
                                      <p:cBhvr override="childStyle">
                                        <p:cTn id="50"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9"/>
                                        </p:tgtEl>
                                        <p:attrNameLst>
                                          <p:attrName>fillcolor</p:attrName>
                                        </p:attrNameLst>
                                      </p:cBhvr>
                                      <p:tavLst>
                                        <p:tav tm="0">
                                          <p:val>
                                            <p:clrVal>
                                              <a:schemeClr val="accent2"/>
                                            </p:clrVal>
                                          </p:val>
                                        </p:tav>
                                        <p:tav tm="50000">
                                          <p:val>
                                            <p:clrVal>
                                              <a:schemeClr val="hlink"/>
                                            </p:clrVal>
                                          </p:val>
                                        </p:tav>
                                      </p:tavLst>
                                    </p:anim>
                                    <p:set>
                                      <p:cBhvr>
                                        <p:cTn id="52" dur="80"/>
                                        <p:tgtEl>
                                          <p:spTgt spid="9"/>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10"/>
                                        </p:tgtEl>
                                        <p:attrNameLst>
                                          <p:attrName>style.visibility</p:attrName>
                                        </p:attrNameLst>
                                      </p:cBhvr>
                                      <p:to>
                                        <p:strVal val="visible"/>
                                      </p:to>
                                    </p:set>
                                    <p:anim calcmode="discrete" valueType="clr">
                                      <p:cBhvr override="childStyle">
                                        <p:cTn id="5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10"/>
                                        </p:tgtEl>
                                        <p:attrNameLst>
                                          <p:attrName>fillcolor</p:attrName>
                                        </p:attrNameLst>
                                      </p:cBhvr>
                                      <p:tavLst>
                                        <p:tav tm="0">
                                          <p:val>
                                            <p:clrVal>
                                              <a:schemeClr val="accent2"/>
                                            </p:clrVal>
                                          </p:val>
                                        </p:tav>
                                        <p:tav tm="50000">
                                          <p:val>
                                            <p:clrVal>
                                              <a:schemeClr val="hlink"/>
                                            </p:clrVal>
                                          </p:val>
                                        </p:tav>
                                      </p:tavLst>
                                    </p:anim>
                                    <p:set>
                                      <p:cBhvr>
                                        <p:cTn id="59" dur="80"/>
                                        <p:tgtEl>
                                          <p:spTgt spid="10"/>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11"/>
                                        </p:tgtEl>
                                        <p:attrNameLst>
                                          <p:attrName>style.visibility</p:attrName>
                                        </p:attrNameLst>
                                      </p:cBhvr>
                                      <p:to>
                                        <p:strVal val="visible"/>
                                      </p:to>
                                    </p:set>
                                    <p:anim calcmode="discrete" valueType="clr">
                                      <p:cBhvr override="childStyle">
                                        <p:cTn id="6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11"/>
                                        </p:tgtEl>
                                        <p:attrNameLst>
                                          <p:attrName>fillcolor</p:attrName>
                                        </p:attrNameLst>
                                      </p:cBhvr>
                                      <p:tavLst>
                                        <p:tav tm="0">
                                          <p:val>
                                            <p:clrVal>
                                              <a:schemeClr val="accent2"/>
                                            </p:clrVal>
                                          </p:val>
                                        </p:tav>
                                        <p:tav tm="50000">
                                          <p:val>
                                            <p:clrVal>
                                              <a:schemeClr val="hlink"/>
                                            </p:clrVal>
                                          </p:val>
                                        </p:tav>
                                      </p:tavLst>
                                    </p:anim>
                                    <p:set>
                                      <p:cBhvr>
                                        <p:cTn id="66"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txBody>
          <a:bodyPr wrap="square">
            <a:spAutoFit/>
          </a:bodyPr>
          <a:lstStyle/>
          <a:p>
            <a:r>
              <a:rPr lang="fr-FR" sz="2900" b="1" dirty="0">
                <a:solidFill>
                  <a:srgbClr val="0033CC"/>
                </a:solidFill>
                <a:latin typeface="Poor Richard" pitchFamily="18" charset="0"/>
              </a:rPr>
              <a:t>Les voyages et la découverte de Christophe Colomb ont élargi la représentation du monde au XVI</a:t>
            </a:r>
            <a:r>
              <a:rPr lang="fr-FR" sz="2900" b="1" baseline="30000" dirty="0">
                <a:solidFill>
                  <a:srgbClr val="0033CC"/>
                </a:solidFill>
                <a:latin typeface="Poor Richard" pitchFamily="18" charset="0"/>
              </a:rPr>
              <a:t>ème</a:t>
            </a:r>
            <a:r>
              <a:rPr lang="fr-FR" sz="2900" b="1" dirty="0">
                <a:solidFill>
                  <a:srgbClr val="0033CC"/>
                </a:solidFill>
                <a:latin typeface="Poor Richard" pitchFamily="18" charset="0"/>
              </a:rPr>
              <a:t> siècle. </a:t>
            </a:r>
          </a:p>
          <a:p>
            <a:r>
              <a:rPr lang="fr-FR" sz="2900" b="1" dirty="0">
                <a:solidFill>
                  <a:srgbClr val="0033CC"/>
                </a:solidFill>
                <a:latin typeface="Poor Richard" pitchFamily="18" charset="0"/>
              </a:rPr>
              <a:t>Ils ont été motivés par des </a:t>
            </a:r>
            <a:r>
              <a:rPr lang="fr-FR" sz="2900" b="1" u="sng" dirty="0">
                <a:solidFill>
                  <a:srgbClr val="0033CC"/>
                </a:solidFill>
                <a:latin typeface="Poor Richard" pitchFamily="18" charset="0"/>
              </a:rPr>
              <a:t>raisons religieuses </a:t>
            </a:r>
            <a:r>
              <a:rPr lang="fr-FR" sz="2900" b="1" dirty="0">
                <a:solidFill>
                  <a:srgbClr val="0033CC"/>
                </a:solidFill>
                <a:latin typeface="Poor Richard" pitchFamily="18" charset="0"/>
              </a:rPr>
              <a:t>et par la volonté de </a:t>
            </a:r>
            <a:r>
              <a:rPr lang="fr-FR" sz="2900" b="1" u="sng" dirty="0">
                <a:solidFill>
                  <a:srgbClr val="0033CC"/>
                </a:solidFill>
                <a:latin typeface="Poor Richard" pitchFamily="18" charset="0"/>
              </a:rPr>
              <a:t>conquête</a:t>
            </a:r>
            <a:r>
              <a:rPr lang="fr-FR" sz="2900" b="1" dirty="0">
                <a:solidFill>
                  <a:srgbClr val="0033CC"/>
                </a:solidFill>
                <a:latin typeface="Poor Richard" pitchFamily="18" charset="0"/>
              </a:rPr>
              <a:t> et de gloire. </a:t>
            </a:r>
          </a:p>
          <a:p>
            <a:r>
              <a:rPr lang="fr-FR" sz="2900" b="1" dirty="0">
                <a:solidFill>
                  <a:srgbClr val="0033CC"/>
                </a:solidFill>
                <a:latin typeface="Poor Richard" pitchFamily="18" charset="0"/>
              </a:rPr>
              <a:t>Ainsi, Colomb a découvert de nouvelles terres sur un nouveau continent : </a:t>
            </a:r>
            <a:r>
              <a:rPr lang="fr-FR" sz="2900" b="1" dirty="0" smtClean="0">
                <a:solidFill>
                  <a:srgbClr val="0033CC"/>
                </a:solidFill>
                <a:latin typeface="Poor Richard" pitchFamily="18" charset="0"/>
              </a:rPr>
              <a:t>l’Amérique.</a:t>
            </a:r>
          </a:p>
          <a:p>
            <a:endParaRPr lang="fr-FR" sz="2900" b="1" dirty="0">
              <a:solidFill>
                <a:srgbClr val="0033CC"/>
              </a:solidFill>
              <a:latin typeface="Poor Richard" pitchFamily="18" charset="0"/>
            </a:endParaRPr>
          </a:p>
          <a:p>
            <a:r>
              <a:rPr lang="fr-FR" sz="2900" b="1" dirty="0">
                <a:solidFill>
                  <a:srgbClr val="0033CC"/>
                </a:solidFill>
                <a:latin typeface="Poor Richard" pitchFamily="18" charset="0"/>
              </a:rPr>
              <a:t>Cette découverte a permis la </a:t>
            </a:r>
            <a:r>
              <a:rPr lang="fr-FR" sz="2900" b="1" u="sng" dirty="0">
                <a:solidFill>
                  <a:srgbClr val="0033CC"/>
                </a:solidFill>
                <a:latin typeface="Poor Richard" pitchFamily="18" charset="0"/>
              </a:rPr>
              <a:t>domination et l’exploitation du Nouveau Monde par de grands empires européens </a:t>
            </a:r>
            <a:r>
              <a:rPr lang="fr-FR" sz="2900" b="1" dirty="0">
                <a:solidFill>
                  <a:srgbClr val="0033CC"/>
                </a:solidFill>
                <a:latin typeface="Poor Richard" pitchFamily="18" charset="0"/>
              </a:rPr>
              <a:t>(l’Espagne et le Portugal surtout au XVI</a:t>
            </a:r>
            <a:r>
              <a:rPr lang="fr-FR" sz="2900" b="1" baseline="30000" dirty="0">
                <a:solidFill>
                  <a:srgbClr val="0033CC"/>
                </a:solidFill>
                <a:latin typeface="Poor Richard" pitchFamily="18" charset="0"/>
              </a:rPr>
              <a:t>ème</a:t>
            </a:r>
            <a:r>
              <a:rPr lang="fr-FR" sz="2900" b="1" dirty="0">
                <a:solidFill>
                  <a:srgbClr val="0033CC"/>
                </a:solidFill>
                <a:latin typeface="Poor Richard" pitchFamily="18" charset="0"/>
              </a:rPr>
              <a:t> siècle et par la suite la France et l’Angleterre à partir du XVII</a:t>
            </a:r>
            <a:r>
              <a:rPr lang="fr-FR" sz="2900" b="1" baseline="30000" dirty="0">
                <a:solidFill>
                  <a:srgbClr val="0033CC"/>
                </a:solidFill>
                <a:latin typeface="Poor Richard" pitchFamily="18" charset="0"/>
              </a:rPr>
              <a:t>ème</a:t>
            </a:r>
            <a:r>
              <a:rPr lang="fr-FR" sz="2900" b="1" dirty="0">
                <a:solidFill>
                  <a:srgbClr val="0033CC"/>
                </a:solidFill>
                <a:latin typeface="Poor Richard" pitchFamily="18" charset="0"/>
              </a:rPr>
              <a:t> siècle) permettant le développement d’un </a:t>
            </a:r>
            <a:r>
              <a:rPr lang="fr-FR" sz="2900" b="1" u="sng" dirty="0">
                <a:solidFill>
                  <a:srgbClr val="0033CC"/>
                </a:solidFill>
                <a:latin typeface="Poor Richard" pitchFamily="18" charset="0"/>
              </a:rPr>
              <a:t>commerce mondial</a:t>
            </a:r>
            <a:r>
              <a:rPr lang="fr-FR" sz="2900" b="1" dirty="0">
                <a:solidFill>
                  <a:srgbClr val="0033CC"/>
                </a:solidFill>
                <a:latin typeface="Poor Richard" pitchFamily="18" charset="0"/>
              </a:rPr>
              <a:t>. </a:t>
            </a:r>
            <a:endParaRPr lang="fr-FR" sz="2900" b="1" dirty="0" smtClean="0">
              <a:solidFill>
                <a:srgbClr val="0033CC"/>
              </a:solidFill>
              <a:latin typeface="Poor Richard" pitchFamily="18" charset="0"/>
            </a:endParaRPr>
          </a:p>
          <a:p>
            <a:r>
              <a:rPr lang="fr-FR" sz="2900" b="1" dirty="0" smtClean="0">
                <a:solidFill>
                  <a:srgbClr val="0033CC"/>
                </a:solidFill>
                <a:latin typeface="Poor Richard" pitchFamily="18" charset="0"/>
              </a:rPr>
              <a:t>Elle </a:t>
            </a:r>
            <a:r>
              <a:rPr lang="fr-FR" sz="2900" b="1" dirty="0">
                <a:solidFill>
                  <a:srgbClr val="0033CC"/>
                </a:solidFill>
                <a:latin typeface="Poor Richard" pitchFamily="18" charset="0"/>
              </a:rPr>
              <a:t>a aussi provoqué des conséquences humaines telles l’extermination des Indiens et l’esclavage de la main </a:t>
            </a:r>
            <a:r>
              <a:rPr lang="fr-FR" sz="2900" b="1" dirty="0" smtClean="0">
                <a:solidFill>
                  <a:srgbClr val="0033CC"/>
                </a:solidFill>
                <a:latin typeface="Poor Richard" pitchFamily="18" charset="0"/>
              </a:rPr>
              <a:t>d’œuvre </a:t>
            </a:r>
            <a:r>
              <a:rPr lang="fr-FR" sz="2900" b="1" dirty="0">
                <a:solidFill>
                  <a:srgbClr val="0033CC"/>
                </a:solidFill>
                <a:latin typeface="Poor Richard" pitchFamily="18" charset="0"/>
              </a:rPr>
              <a:t>provenant d’Afrique.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071546"/>
            <a:ext cx="8358246" cy="4093428"/>
          </a:xfrm>
          <a:prstGeom prst="rect">
            <a:avLst/>
          </a:prstGeom>
          <a:ln>
            <a:solidFill>
              <a:srgbClr val="FF3300"/>
            </a:solidFill>
          </a:ln>
        </p:spPr>
        <p:txBody>
          <a:bodyPr wrap="square">
            <a:spAutoFit/>
          </a:bodyPr>
          <a:lstStyle/>
          <a:p>
            <a:pPr algn="ctr"/>
            <a:r>
              <a:rPr lang="fr-FR" sz="4800" dirty="0" smtClean="0">
                <a:solidFill>
                  <a:srgbClr val="FF0000"/>
                </a:solidFill>
                <a:latin typeface="Poor Richard" pitchFamily="18" charset="0"/>
              </a:rPr>
              <a:t>-    PARTIE 2    - </a:t>
            </a:r>
          </a:p>
          <a:p>
            <a:pPr algn="ctr"/>
            <a:endParaRPr lang="fr-FR" sz="3600" dirty="0" smtClean="0">
              <a:solidFill>
                <a:srgbClr val="FF0000"/>
              </a:solidFill>
              <a:latin typeface="Poor Richard" pitchFamily="18" charset="0"/>
            </a:endParaRPr>
          </a:p>
          <a:p>
            <a:pPr algn="ctr"/>
            <a:r>
              <a:rPr lang="fr-FR" sz="4400" dirty="0">
                <a:solidFill>
                  <a:srgbClr val="FF0000"/>
                </a:solidFill>
                <a:latin typeface="Poor Richard" pitchFamily="18" charset="0"/>
              </a:rPr>
              <a:t>En quoi les voyages </a:t>
            </a:r>
            <a:r>
              <a:rPr lang="fr-FR" sz="4400" dirty="0" smtClean="0">
                <a:solidFill>
                  <a:srgbClr val="FF0000"/>
                </a:solidFill>
                <a:latin typeface="Poor Richard" pitchFamily="18" charset="0"/>
              </a:rPr>
              <a:t>du navigateur Cook </a:t>
            </a:r>
            <a:r>
              <a:rPr lang="fr-FR" sz="4400" dirty="0">
                <a:solidFill>
                  <a:srgbClr val="FF0000"/>
                </a:solidFill>
                <a:latin typeface="Poor Richard" pitchFamily="18" charset="0"/>
              </a:rPr>
              <a:t>permettent-ils davantage </a:t>
            </a:r>
            <a:endParaRPr lang="fr-FR" sz="4400" dirty="0" smtClean="0">
              <a:solidFill>
                <a:srgbClr val="FF0000"/>
              </a:solidFill>
              <a:latin typeface="Poor Richard" pitchFamily="18" charset="0"/>
            </a:endParaRPr>
          </a:p>
          <a:p>
            <a:pPr algn="ctr"/>
            <a:r>
              <a:rPr lang="fr-FR" sz="4400" dirty="0" smtClean="0">
                <a:solidFill>
                  <a:srgbClr val="FF0000"/>
                </a:solidFill>
                <a:latin typeface="Poor Richard" pitchFamily="18" charset="0"/>
              </a:rPr>
              <a:t>aux </a:t>
            </a:r>
            <a:r>
              <a:rPr lang="fr-FR" sz="4400" dirty="0">
                <a:solidFill>
                  <a:srgbClr val="FF0000"/>
                </a:solidFill>
                <a:latin typeface="Poor Richard" pitchFamily="18" charset="0"/>
              </a:rPr>
              <a:t>Européens de tout connaître du monde ? </a:t>
            </a:r>
            <a:endParaRPr lang="fr-FR" sz="4400" u="sng"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TgpRBET8.gif">
            <a:hlinkClick r:id="rId2" action="ppaction://hlinkfile"/>
          </p:cNvPr>
          <p:cNvPicPr>
            <a:picLocks noChangeAspect="1"/>
          </p:cNvPicPr>
          <p:nvPr/>
        </p:nvPicPr>
        <p:blipFill>
          <a:blip r:embed="rId3" cstate="print"/>
          <a:stretch>
            <a:fillRect/>
          </a:stretch>
        </p:blipFill>
        <p:spPr>
          <a:xfrm>
            <a:off x="899592" y="764704"/>
            <a:ext cx="2809868" cy="2107401"/>
          </a:xfrm>
          <a:prstGeom prst="rect">
            <a:avLst/>
          </a:prstGeom>
        </p:spPr>
      </p:pic>
      <p:pic>
        <p:nvPicPr>
          <p:cNvPr id="3" name="Image 2" descr="BTgpRBET8.gif">
            <a:hlinkClick r:id="rId4" action="ppaction://hlinkfile"/>
          </p:cNvPr>
          <p:cNvPicPr>
            <a:picLocks noChangeAspect="1"/>
          </p:cNvPicPr>
          <p:nvPr/>
        </p:nvPicPr>
        <p:blipFill>
          <a:blip r:embed="rId3" cstate="print"/>
          <a:stretch>
            <a:fillRect/>
          </a:stretch>
        </p:blipFill>
        <p:spPr>
          <a:xfrm>
            <a:off x="4427984" y="3645024"/>
            <a:ext cx="2809868" cy="2107401"/>
          </a:xfrm>
          <a:prstGeom prst="rect">
            <a:avLst/>
          </a:prstGeom>
        </p:spPr>
      </p:pic>
      <p:sp>
        <p:nvSpPr>
          <p:cNvPr id="4" name="ZoneTexte 3"/>
          <p:cNvSpPr txBox="1"/>
          <p:nvPr/>
        </p:nvSpPr>
        <p:spPr>
          <a:xfrm>
            <a:off x="1475656" y="3212976"/>
            <a:ext cx="288032" cy="369332"/>
          </a:xfrm>
          <a:prstGeom prst="rect">
            <a:avLst/>
          </a:prstGeom>
          <a:noFill/>
        </p:spPr>
        <p:txBody>
          <a:bodyPr wrap="square" rtlCol="0">
            <a:spAutoFit/>
          </a:bodyPr>
          <a:lstStyle/>
          <a:p>
            <a:endParaRPr lang="fr-FR" dirty="0"/>
          </a:p>
        </p:txBody>
      </p:sp>
      <p:sp>
        <p:nvSpPr>
          <p:cNvPr id="5" name="ZoneTexte 4"/>
          <p:cNvSpPr txBox="1"/>
          <p:nvPr/>
        </p:nvSpPr>
        <p:spPr>
          <a:xfrm>
            <a:off x="899592" y="3068960"/>
            <a:ext cx="7560840" cy="830997"/>
          </a:xfrm>
          <a:prstGeom prst="rect">
            <a:avLst/>
          </a:prstGeom>
          <a:noFill/>
        </p:spPr>
        <p:txBody>
          <a:bodyPr wrap="square" rtlCol="0">
            <a:spAutoFit/>
          </a:bodyPr>
          <a:lstStyle/>
          <a:p>
            <a:pPr algn="ctr"/>
            <a:r>
              <a:rPr lang="fr-FR" sz="4800" dirty="0" smtClean="0">
                <a:latin typeface="Poor Richard" pitchFamily="18" charset="0"/>
              </a:rPr>
              <a:t>Les voyages de James Cook</a:t>
            </a:r>
            <a:endParaRPr lang="fr-FR" sz="48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0042"/>
            <a:ext cx="9144000" cy="1077218"/>
          </a:xfrm>
          <a:prstGeom prst="rect">
            <a:avLst/>
          </a:prstGeom>
        </p:spPr>
        <p:txBody>
          <a:bodyPr wrap="square">
            <a:spAutoFit/>
          </a:bodyPr>
          <a:lstStyle/>
          <a:p>
            <a:pPr algn="ctr"/>
            <a:r>
              <a:rPr lang="fr-FR" sz="3200" dirty="0" smtClean="0">
                <a:latin typeface="Poor Richard" pitchFamily="18" charset="0"/>
              </a:rPr>
              <a:t>1/. Pour </a:t>
            </a:r>
            <a:r>
              <a:rPr lang="fr-FR" sz="3200" dirty="0">
                <a:latin typeface="Poor Richard" pitchFamily="18" charset="0"/>
              </a:rPr>
              <a:t>quelles raisons ces voyages se concentrent-ils dans l’océan Pacifique ? </a:t>
            </a:r>
          </a:p>
        </p:txBody>
      </p:sp>
      <p:sp>
        <p:nvSpPr>
          <p:cNvPr id="3" name="Rectangle 2"/>
          <p:cNvSpPr/>
          <p:nvPr/>
        </p:nvSpPr>
        <p:spPr>
          <a:xfrm>
            <a:off x="0" y="1857364"/>
            <a:ext cx="9144000" cy="1077218"/>
          </a:xfrm>
          <a:prstGeom prst="rect">
            <a:avLst/>
          </a:prstGeom>
        </p:spPr>
        <p:txBody>
          <a:bodyPr wrap="square">
            <a:spAutoFit/>
          </a:bodyPr>
          <a:lstStyle/>
          <a:p>
            <a:pPr algn="ctr"/>
            <a:r>
              <a:rPr lang="fr-FR" sz="3200" dirty="0" smtClean="0">
                <a:latin typeface="Poor Richard" pitchFamily="18" charset="0"/>
              </a:rPr>
              <a:t>2/. Comment </a:t>
            </a:r>
            <a:r>
              <a:rPr lang="fr-FR" sz="3200" dirty="0">
                <a:latin typeface="Poor Richard" pitchFamily="18" charset="0"/>
              </a:rPr>
              <a:t>expliquer que les tracés de ces voyages soient aussi sinueux ? </a:t>
            </a:r>
          </a:p>
        </p:txBody>
      </p:sp>
      <p:sp>
        <p:nvSpPr>
          <p:cNvPr id="4" name="Rectangle 3"/>
          <p:cNvSpPr/>
          <p:nvPr/>
        </p:nvSpPr>
        <p:spPr>
          <a:xfrm>
            <a:off x="0" y="3143248"/>
            <a:ext cx="9144000" cy="1077218"/>
          </a:xfrm>
          <a:prstGeom prst="rect">
            <a:avLst/>
          </a:prstGeom>
        </p:spPr>
        <p:txBody>
          <a:bodyPr wrap="square">
            <a:spAutoFit/>
          </a:bodyPr>
          <a:lstStyle/>
          <a:p>
            <a:pPr algn="ctr"/>
            <a:r>
              <a:rPr lang="fr-FR" sz="3200" dirty="0" smtClean="0">
                <a:latin typeface="Poor Richard" pitchFamily="18" charset="0"/>
              </a:rPr>
              <a:t>3/. Quels </a:t>
            </a:r>
            <a:r>
              <a:rPr lang="fr-FR" sz="3200" dirty="0">
                <a:latin typeface="Poor Richard" pitchFamily="18" charset="0"/>
              </a:rPr>
              <a:t>progrès techniques ont rendu possibles ces explorations longues et aventureuses ? </a:t>
            </a:r>
          </a:p>
        </p:txBody>
      </p:sp>
      <p:sp>
        <p:nvSpPr>
          <p:cNvPr id="5" name="Rectangle 4"/>
          <p:cNvSpPr/>
          <p:nvPr/>
        </p:nvSpPr>
        <p:spPr>
          <a:xfrm>
            <a:off x="0" y="4572008"/>
            <a:ext cx="9144000" cy="1569660"/>
          </a:xfrm>
          <a:prstGeom prst="rect">
            <a:avLst/>
          </a:prstGeom>
        </p:spPr>
        <p:txBody>
          <a:bodyPr wrap="square">
            <a:spAutoFit/>
          </a:bodyPr>
          <a:lstStyle/>
          <a:p>
            <a:pPr algn="ctr"/>
            <a:r>
              <a:rPr lang="fr-FR" sz="3200" dirty="0" smtClean="0">
                <a:latin typeface="Poor Richard" pitchFamily="18" charset="0"/>
              </a:rPr>
              <a:t>4/. Comment </a:t>
            </a:r>
            <a:r>
              <a:rPr lang="fr-FR" sz="3200" dirty="0">
                <a:latin typeface="Poor Richard" pitchFamily="18" charset="0"/>
              </a:rPr>
              <a:t>se manifestent concrètement la soif de connaissances et le souci d’inventorier toutes les découvertes réalisées ?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0042"/>
            <a:ext cx="9144000" cy="1077218"/>
          </a:xfrm>
          <a:prstGeom prst="rect">
            <a:avLst/>
          </a:prstGeom>
        </p:spPr>
        <p:txBody>
          <a:bodyPr wrap="square">
            <a:spAutoFit/>
          </a:bodyPr>
          <a:lstStyle/>
          <a:p>
            <a:pPr algn="ctr"/>
            <a:r>
              <a:rPr lang="fr-FR" sz="3200" dirty="0" smtClean="0">
                <a:latin typeface="Poor Richard" pitchFamily="18" charset="0"/>
              </a:rPr>
              <a:t>1/. Pour </a:t>
            </a:r>
            <a:r>
              <a:rPr lang="fr-FR" sz="3200" dirty="0">
                <a:latin typeface="Poor Richard" pitchFamily="18" charset="0"/>
              </a:rPr>
              <a:t>quelles raisons ces voyages se concentrent-ils dans l’océan Pacifique ? </a:t>
            </a:r>
          </a:p>
        </p:txBody>
      </p:sp>
      <p:sp>
        <p:nvSpPr>
          <p:cNvPr id="3" name="Rectangle 2"/>
          <p:cNvSpPr/>
          <p:nvPr/>
        </p:nvSpPr>
        <p:spPr>
          <a:xfrm>
            <a:off x="0" y="1785926"/>
            <a:ext cx="9144000" cy="954107"/>
          </a:xfrm>
          <a:prstGeom prst="rect">
            <a:avLst/>
          </a:prstGeom>
        </p:spPr>
        <p:txBody>
          <a:bodyPr wrap="square">
            <a:spAutoFit/>
          </a:bodyPr>
          <a:lstStyle/>
          <a:p>
            <a:pPr algn="ctr"/>
            <a:r>
              <a:rPr lang="fr-FR" sz="2800" i="1" dirty="0" smtClean="0">
                <a:solidFill>
                  <a:srgbClr val="006600"/>
                </a:solidFill>
                <a:latin typeface="Poor Richard" pitchFamily="18" charset="0"/>
              </a:rPr>
              <a:t>L’océan Pacifique reste encore à cette époque un immense espace mal connu </a:t>
            </a:r>
            <a:endParaRPr lang="fr-FR" sz="2800" i="1" dirty="0">
              <a:solidFill>
                <a:srgbClr val="006600"/>
              </a:solidFill>
              <a:latin typeface="Poor Richard" pitchFamily="18" charset="0"/>
            </a:endParaRPr>
          </a:p>
        </p:txBody>
      </p:sp>
      <p:sp>
        <p:nvSpPr>
          <p:cNvPr id="4" name="Rectangle 3"/>
          <p:cNvSpPr/>
          <p:nvPr/>
        </p:nvSpPr>
        <p:spPr>
          <a:xfrm>
            <a:off x="0" y="3500438"/>
            <a:ext cx="9144000" cy="1077218"/>
          </a:xfrm>
          <a:prstGeom prst="rect">
            <a:avLst/>
          </a:prstGeom>
        </p:spPr>
        <p:txBody>
          <a:bodyPr wrap="square">
            <a:spAutoFit/>
          </a:bodyPr>
          <a:lstStyle/>
          <a:p>
            <a:pPr algn="ctr"/>
            <a:r>
              <a:rPr lang="fr-FR" sz="3200" dirty="0" smtClean="0">
                <a:latin typeface="Poor Richard" pitchFamily="18" charset="0"/>
              </a:rPr>
              <a:t>2/. Comment </a:t>
            </a:r>
            <a:r>
              <a:rPr lang="fr-FR" sz="3200" dirty="0">
                <a:latin typeface="Poor Richard" pitchFamily="18" charset="0"/>
              </a:rPr>
              <a:t>expliquer que les tracés de ces voyages soient aussi sinueux ? </a:t>
            </a:r>
          </a:p>
        </p:txBody>
      </p:sp>
      <p:sp>
        <p:nvSpPr>
          <p:cNvPr id="5" name="Rectangle 4"/>
          <p:cNvSpPr/>
          <p:nvPr/>
        </p:nvSpPr>
        <p:spPr>
          <a:xfrm>
            <a:off x="0" y="4857760"/>
            <a:ext cx="9144000" cy="954107"/>
          </a:xfrm>
          <a:prstGeom prst="rect">
            <a:avLst/>
          </a:prstGeom>
        </p:spPr>
        <p:txBody>
          <a:bodyPr wrap="square">
            <a:spAutoFit/>
          </a:bodyPr>
          <a:lstStyle/>
          <a:p>
            <a:pPr algn="ctr"/>
            <a:r>
              <a:rPr lang="fr-FR" sz="2800" i="1" dirty="0" smtClean="0">
                <a:solidFill>
                  <a:srgbClr val="006600"/>
                </a:solidFill>
                <a:latin typeface="Poor Richard" pitchFamily="18" charset="0"/>
              </a:rPr>
              <a:t>Volonté de découvrir, de cartographier des zones inconnues, de rechercher des terres nouvelles. Pour cela, Cook sillonne l’océan. </a:t>
            </a:r>
            <a:endParaRPr lang="fr-FR" sz="2800" i="1" dirty="0">
              <a:solidFill>
                <a:srgbClr val="0066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571612"/>
            <a:ext cx="8286808" cy="3477875"/>
          </a:xfrm>
          <a:prstGeom prst="rect">
            <a:avLst/>
          </a:prstGeom>
          <a:ln>
            <a:solidFill>
              <a:srgbClr val="FF3300"/>
            </a:solidFill>
          </a:ln>
        </p:spPr>
        <p:txBody>
          <a:bodyPr wrap="square">
            <a:spAutoFit/>
          </a:bodyPr>
          <a:lstStyle/>
          <a:p>
            <a:pPr algn="ctr"/>
            <a:r>
              <a:rPr lang="fr-FR" sz="4400" b="1" dirty="0">
                <a:solidFill>
                  <a:srgbClr val="FF0000"/>
                </a:solidFill>
                <a:latin typeface="Poor Richard" pitchFamily="18" charset="0"/>
              </a:rPr>
              <a:t>Comment les voyages et les découvertes de la fin du XV</a:t>
            </a:r>
            <a:r>
              <a:rPr lang="fr-FR" sz="4400" b="1" baseline="30000" dirty="0">
                <a:solidFill>
                  <a:srgbClr val="FF0000"/>
                </a:solidFill>
                <a:latin typeface="Poor Richard" pitchFamily="18" charset="0"/>
              </a:rPr>
              <a:t>ème</a:t>
            </a:r>
            <a:r>
              <a:rPr lang="fr-FR" sz="4400" b="1" dirty="0">
                <a:solidFill>
                  <a:srgbClr val="FF0000"/>
                </a:solidFill>
                <a:latin typeface="Poor Richard" pitchFamily="18" charset="0"/>
              </a:rPr>
              <a:t> siècle au XVIII</a:t>
            </a:r>
            <a:r>
              <a:rPr lang="fr-FR" sz="4400" b="1" baseline="30000" dirty="0">
                <a:solidFill>
                  <a:srgbClr val="FF0000"/>
                </a:solidFill>
                <a:latin typeface="Poor Richard" pitchFamily="18" charset="0"/>
              </a:rPr>
              <a:t>ème</a:t>
            </a:r>
            <a:r>
              <a:rPr lang="fr-FR" sz="4400" b="1" dirty="0">
                <a:solidFill>
                  <a:srgbClr val="FF0000"/>
                </a:solidFill>
                <a:latin typeface="Poor Richard" pitchFamily="18" charset="0"/>
              </a:rPr>
              <a:t> siècle permettent-ils de mieux connaître le monde et de le changer ? </a:t>
            </a:r>
            <a:endParaRPr lang="fr-FR" sz="4400"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pPr algn="ctr"/>
            <a:r>
              <a:rPr lang="fr-FR" sz="3200" dirty="0" smtClean="0">
                <a:latin typeface="Poor Richard" pitchFamily="18" charset="0"/>
              </a:rPr>
              <a:t>3/. Quels </a:t>
            </a:r>
            <a:r>
              <a:rPr lang="fr-FR" sz="3200" dirty="0">
                <a:latin typeface="Poor Richard" pitchFamily="18" charset="0"/>
              </a:rPr>
              <a:t>progrès techniques ont rendu possibles ces explorations longues et aventureuses ? </a:t>
            </a:r>
          </a:p>
        </p:txBody>
      </p:sp>
      <p:sp>
        <p:nvSpPr>
          <p:cNvPr id="3" name="Rectangle 2"/>
          <p:cNvSpPr/>
          <p:nvPr/>
        </p:nvSpPr>
        <p:spPr>
          <a:xfrm>
            <a:off x="0" y="2643182"/>
            <a:ext cx="9144000" cy="1569660"/>
          </a:xfrm>
          <a:prstGeom prst="rect">
            <a:avLst/>
          </a:prstGeom>
        </p:spPr>
        <p:txBody>
          <a:bodyPr wrap="square">
            <a:spAutoFit/>
          </a:bodyPr>
          <a:lstStyle/>
          <a:p>
            <a:pPr algn="ctr"/>
            <a:r>
              <a:rPr lang="fr-FR" sz="3200" dirty="0" smtClean="0">
                <a:latin typeface="Poor Richard" pitchFamily="18" charset="0"/>
              </a:rPr>
              <a:t>4/. Comment </a:t>
            </a:r>
            <a:r>
              <a:rPr lang="fr-FR" sz="3200" dirty="0">
                <a:latin typeface="Poor Richard" pitchFamily="18" charset="0"/>
              </a:rPr>
              <a:t>se manifestent concrètement la soif de connaissances et le souci d’inventorier toutes les découvertes réalisées ? </a:t>
            </a:r>
          </a:p>
        </p:txBody>
      </p:sp>
      <p:sp>
        <p:nvSpPr>
          <p:cNvPr id="4" name="Rectangle 3"/>
          <p:cNvSpPr/>
          <p:nvPr/>
        </p:nvSpPr>
        <p:spPr>
          <a:xfrm>
            <a:off x="0" y="1214422"/>
            <a:ext cx="9144000" cy="954107"/>
          </a:xfrm>
          <a:prstGeom prst="rect">
            <a:avLst/>
          </a:prstGeom>
        </p:spPr>
        <p:txBody>
          <a:bodyPr wrap="square">
            <a:spAutoFit/>
          </a:bodyPr>
          <a:lstStyle/>
          <a:p>
            <a:pPr algn="ctr"/>
            <a:r>
              <a:rPr lang="fr-FR" sz="2800" i="1" dirty="0" smtClean="0">
                <a:solidFill>
                  <a:srgbClr val="006600"/>
                </a:solidFill>
                <a:latin typeface="Poor Richard" pitchFamily="18" charset="0"/>
              </a:rPr>
              <a:t>Progrès des instruments (sextant pour le calcul de la </a:t>
            </a:r>
            <a:r>
              <a:rPr lang="fr-FR" sz="2800" i="1" dirty="0" smtClean="0">
                <a:solidFill>
                  <a:srgbClr val="006600"/>
                </a:solidFill>
                <a:latin typeface="Poor Richard" pitchFamily="18" charset="0"/>
              </a:rPr>
              <a:t>latitude</a:t>
            </a:r>
            <a:r>
              <a:rPr lang="fr-FR" sz="2800" i="1" dirty="0">
                <a:solidFill>
                  <a:srgbClr val="006600"/>
                </a:solidFill>
                <a:latin typeface="Poor Richard" pitchFamily="18" charset="0"/>
              </a:rPr>
              <a:t>)</a:t>
            </a:r>
            <a:r>
              <a:rPr lang="fr-FR" sz="2800" i="1" dirty="0" smtClean="0">
                <a:solidFill>
                  <a:srgbClr val="006600"/>
                </a:solidFill>
                <a:latin typeface="Poor Richard" pitchFamily="18" charset="0"/>
              </a:rPr>
              <a:t>, </a:t>
            </a:r>
            <a:r>
              <a:rPr lang="fr-FR" sz="2800" i="1" dirty="0" smtClean="0">
                <a:solidFill>
                  <a:srgbClr val="006600"/>
                </a:solidFill>
                <a:latin typeface="Poor Richard" pitchFamily="18" charset="0"/>
              </a:rPr>
              <a:t>navires mieux adaptés aux conditions des mers australes. </a:t>
            </a:r>
            <a:endParaRPr lang="fr-FR" sz="2800" i="1" dirty="0">
              <a:solidFill>
                <a:srgbClr val="006600"/>
              </a:solidFill>
              <a:latin typeface="Poor Richard" pitchFamily="18" charset="0"/>
            </a:endParaRPr>
          </a:p>
        </p:txBody>
      </p:sp>
      <p:sp>
        <p:nvSpPr>
          <p:cNvPr id="5" name="Rectangle 4"/>
          <p:cNvSpPr/>
          <p:nvPr/>
        </p:nvSpPr>
        <p:spPr>
          <a:xfrm>
            <a:off x="0" y="4180344"/>
            <a:ext cx="9144000" cy="2677656"/>
          </a:xfrm>
          <a:prstGeom prst="rect">
            <a:avLst/>
          </a:prstGeom>
        </p:spPr>
        <p:txBody>
          <a:bodyPr wrap="square">
            <a:spAutoFit/>
          </a:bodyPr>
          <a:lstStyle/>
          <a:p>
            <a:pPr algn="ctr"/>
            <a:r>
              <a:rPr lang="fr-FR" sz="2800" i="1" dirty="0" smtClean="0">
                <a:solidFill>
                  <a:srgbClr val="006600"/>
                </a:solidFill>
                <a:latin typeface="Poor Richard" pitchFamily="18" charset="0"/>
              </a:rPr>
              <a:t>Volonté de tout étudier, tout recenser, de cataloguer les aspects physiques et humains. </a:t>
            </a:r>
          </a:p>
          <a:p>
            <a:pPr algn="ctr"/>
            <a:r>
              <a:rPr lang="fr-FR" sz="2800" i="1" dirty="0" smtClean="0">
                <a:solidFill>
                  <a:srgbClr val="006600"/>
                </a:solidFill>
                <a:latin typeface="Poor Richard" pitchFamily="18" charset="0"/>
              </a:rPr>
              <a:t>Les navires embarquent de plus en plus de savant et spécialistes : géographe, ethnologue, botaniste…</a:t>
            </a:r>
          </a:p>
          <a:p>
            <a:pPr algn="ctr"/>
            <a:r>
              <a:rPr lang="fr-FR" sz="2800" i="1" dirty="0" smtClean="0">
                <a:solidFill>
                  <a:srgbClr val="006600"/>
                </a:solidFill>
                <a:latin typeface="Poor Richard" pitchFamily="18" charset="0"/>
              </a:rPr>
              <a:t>Ils reproduisent et analysent ce qu’ils voient et créent ainsi une représentation du monde océanien (faune, flore, coutumes…). </a:t>
            </a:r>
            <a:endParaRPr lang="fr-FR" sz="2800" i="1" dirty="0">
              <a:solidFill>
                <a:srgbClr val="0066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r>
              <a:rPr lang="fr-FR" sz="2800" b="1" dirty="0">
                <a:solidFill>
                  <a:srgbClr val="0033CC"/>
                </a:solidFill>
                <a:latin typeface="Poor Richard" pitchFamily="18" charset="0"/>
              </a:rPr>
              <a:t>À l’issue de cette seconde vague de grands voyages, les Européens ont découvert de </a:t>
            </a:r>
            <a:r>
              <a:rPr lang="fr-FR" sz="2800" b="1" u="sng" dirty="0">
                <a:solidFill>
                  <a:srgbClr val="0033CC"/>
                </a:solidFill>
                <a:latin typeface="Poor Richard" pitchFamily="18" charset="0"/>
              </a:rPr>
              <a:t>nouvelles terres dans le Pacifique </a:t>
            </a:r>
            <a:r>
              <a:rPr lang="fr-FR" sz="2800" b="1" dirty="0">
                <a:solidFill>
                  <a:srgbClr val="0033CC"/>
                </a:solidFill>
                <a:latin typeface="Poor Richard" pitchFamily="18" charset="0"/>
              </a:rPr>
              <a:t>(la Nouvelle-Zélande, la Nouvelle-Calédonie, </a:t>
            </a:r>
            <a:r>
              <a:rPr lang="fr-FR" sz="2800" b="1" dirty="0" smtClean="0">
                <a:solidFill>
                  <a:srgbClr val="0033CC"/>
                </a:solidFill>
                <a:latin typeface="Poor Richard" pitchFamily="18" charset="0"/>
              </a:rPr>
              <a:t>les </a:t>
            </a:r>
            <a:r>
              <a:rPr lang="fr-FR" sz="2800" b="1" dirty="0">
                <a:solidFill>
                  <a:srgbClr val="0033CC"/>
                </a:solidFill>
                <a:latin typeface="Poor Richard" pitchFamily="18" charset="0"/>
              </a:rPr>
              <a:t>îles Hawaï, Tahiti) et ils ont reconnu les côtes orientales de l’Australie. </a:t>
            </a:r>
            <a:endParaRPr lang="fr-FR" sz="2800" b="1" dirty="0" smtClean="0">
              <a:solidFill>
                <a:srgbClr val="0033CC"/>
              </a:solidFill>
              <a:latin typeface="Poor Richard" pitchFamily="18" charset="0"/>
            </a:endParaRPr>
          </a:p>
          <a:p>
            <a:endParaRPr lang="fr-FR" sz="2800" b="1" dirty="0">
              <a:solidFill>
                <a:srgbClr val="0033CC"/>
              </a:solidFill>
              <a:latin typeface="Poor Richard" pitchFamily="18" charset="0"/>
            </a:endParaRPr>
          </a:p>
          <a:p>
            <a:r>
              <a:rPr lang="fr-FR" sz="2800" b="1" dirty="0">
                <a:solidFill>
                  <a:srgbClr val="0033CC"/>
                </a:solidFill>
                <a:latin typeface="Poor Richard" pitchFamily="18" charset="0"/>
              </a:rPr>
              <a:t>Ces découvertes concernent </a:t>
            </a:r>
            <a:r>
              <a:rPr lang="fr-FR" sz="2800" b="1" u="sng" dirty="0">
                <a:solidFill>
                  <a:srgbClr val="0033CC"/>
                </a:solidFill>
                <a:latin typeface="Poor Richard" pitchFamily="18" charset="0"/>
              </a:rPr>
              <a:t>plusieurs domaines d’étude </a:t>
            </a:r>
            <a:r>
              <a:rPr lang="fr-FR" sz="2800" b="1" dirty="0">
                <a:solidFill>
                  <a:srgbClr val="0033CC"/>
                </a:solidFill>
                <a:latin typeface="Poor Richard" pitchFamily="18" charset="0"/>
              </a:rPr>
              <a:t>: la géographie, mais aussi, l’ethnologie, la botanique, la zoologie, l’astronomie. Elles accentuent la soif de connaissance et l’envie de tout </a:t>
            </a:r>
            <a:r>
              <a:rPr lang="fr-FR" sz="2800" b="1" dirty="0" smtClean="0">
                <a:solidFill>
                  <a:srgbClr val="0033CC"/>
                </a:solidFill>
                <a:latin typeface="Poor Richard" pitchFamily="18" charset="0"/>
              </a:rPr>
              <a:t>inventorier. </a:t>
            </a:r>
          </a:p>
          <a:p>
            <a:endParaRPr lang="fr-FR" sz="2800" b="1" dirty="0">
              <a:solidFill>
                <a:srgbClr val="0033CC"/>
              </a:solidFill>
              <a:latin typeface="Poor Richard" pitchFamily="18" charset="0"/>
            </a:endParaRPr>
          </a:p>
          <a:p>
            <a:r>
              <a:rPr lang="fr-FR" sz="2800" b="1" dirty="0">
                <a:solidFill>
                  <a:srgbClr val="0033CC"/>
                </a:solidFill>
                <a:latin typeface="Poor Richard" pitchFamily="18" charset="0"/>
              </a:rPr>
              <a:t>Ces découvertes ont été diffusées par les journaux et récits de voyage. </a:t>
            </a:r>
            <a:endParaRPr lang="fr-FR" sz="2800" b="1" dirty="0" smtClean="0">
              <a:solidFill>
                <a:srgbClr val="0033CC"/>
              </a:solidFill>
              <a:latin typeface="Poor Richard" pitchFamily="18" charset="0"/>
            </a:endParaRPr>
          </a:p>
          <a:p>
            <a:r>
              <a:rPr lang="fr-FR" sz="2800" b="1" dirty="0" smtClean="0">
                <a:solidFill>
                  <a:srgbClr val="0033CC"/>
                </a:solidFill>
                <a:latin typeface="Poor Richard" pitchFamily="18" charset="0"/>
              </a:rPr>
              <a:t>À </a:t>
            </a:r>
            <a:r>
              <a:rPr lang="fr-FR" sz="2800" b="1" dirty="0">
                <a:solidFill>
                  <a:srgbClr val="0033CC"/>
                </a:solidFill>
                <a:latin typeface="Poor Richard" pitchFamily="18" charset="0"/>
              </a:rPr>
              <a:t>la fin du XVIII</a:t>
            </a:r>
            <a:r>
              <a:rPr lang="fr-FR" sz="2800" b="1" baseline="30000" dirty="0">
                <a:solidFill>
                  <a:srgbClr val="0033CC"/>
                </a:solidFill>
                <a:latin typeface="Poor Richard" pitchFamily="18" charset="0"/>
              </a:rPr>
              <a:t>ème</a:t>
            </a:r>
            <a:r>
              <a:rPr lang="fr-FR" sz="2800" b="1" dirty="0">
                <a:solidFill>
                  <a:srgbClr val="0033CC"/>
                </a:solidFill>
                <a:latin typeface="Poor Richard" pitchFamily="18" charset="0"/>
              </a:rPr>
              <a:t> siècle les Européens connaissent quasiment l’ensemble de la planète. </a:t>
            </a:r>
            <a:endParaRPr lang="fr-FR" sz="2800" b="1" dirty="0" smtClean="0">
              <a:solidFill>
                <a:srgbClr val="0033CC"/>
              </a:solidFill>
              <a:latin typeface="Poor Richard" pitchFamily="18" charset="0"/>
            </a:endParaRPr>
          </a:p>
          <a:p>
            <a:r>
              <a:rPr lang="fr-FR" sz="2800" b="1" dirty="0" smtClean="0">
                <a:solidFill>
                  <a:srgbClr val="0033CC"/>
                </a:solidFill>
                <a:latin typeface="Poor Richard" pitchFamily="18" charset="0"/>
                <a:sym typeface="Symbol"/>
              </a:rPr>
              <a:t> </a:t>
            </a:r>
            <a:r>
              <a:rPr lang="fr-FR" sz="2800" b="1" dirty="0" smtClean="0">
                <a:solidFill>
                  <a:srgbClr val="0033CC"/>
                </a:solidFill>
                <a:latin typeface="Poor Richard" pitchFamily="18" charset="0"/>
              </a:rPr>
              <a:t>L’Europe </a:t>
            </a:r>
            <a:r>
              <a:rPr lang="fr-FR" sz="2800" b="1" dirty="0">
                <a:solidFill>
                  <a:srgbClr val="0033CC"/>
                </a:solidFill>
                <a:latin typeface="Poor Richard" pitchFamily="18" charset="0"/>
              </a:rPr>
              <a:t>se trouve au centre d’un monde de plus en plus fini.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4282" y="214290"/>
            <a:ext cx="4419600" cy="6400800"/>
          </a:xfrm>
          <a:prstGeom prst="rect">
            <a:avLst/>
          </a:prstGeom>
          <a:noFill/>
          <a:ln w="9525">
            <a:noFill/>
            <a:miter lim="800000"/>
            <a:headEnd/>
            <a:tailEnd/>
          </a:ln>
          <a:effectLst/>
        </p:spPr>
      </p:pic>
      <p:sp>
        <p:nvSpPr>
          <p:cNvPr id="3" name="Rectangle 2"/>
          <p:cNvSpPr/>
          <p:nvPr/>
        </p:nvSpPr>
        <p:spPr>
          <a:xfrm>
            <a:off x="4786314" y="1285860"/>
            <a:ext cx="4143404" cy="4524315"/>
          </a:xfrm>
          <a:prstGeom prst="rect">
            <a:avLst/>
          </a:prstGeom>
        </p:spPr>
        <p:txBody>
          <a:bodyPr wrap="square">
            <a:spAutoFit/>
          </a:bodyPr>
          <a:lstStyle/>
          <a:p>
            <a:pPr algn="ctr"/>
            <a:r>
              <a:rPr lang="fr-FR" sz="3200" dirty="0">
                <a:latin typeface="Poor Richard" pitchFamily="18" charset="0"/>
              </a:rPr>
              <a:t>Concernant le menu que l’on retrouve dans certaine salle de cinéma : Chips et Guacamole, Hamburger et frites, Glace au chocolat, Pop corn, </a:t>
            </a:r>
            <a:r>
              <a:rPr lang="fr-FR" sz="3200" u="sng" dirty="0">
                <a:latin typeface="Poor Richard" pitchFamily="18" charset="0"/>
              </a:rPr>
              <a:t>d’où proviennent ces produits, ces ingrédients alimentaires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3000"/>
                                        <p:tgtEl>
                                          <p:spTgt spid="1026"/>
                                        </p:tgtEl>
                                      </p:cBhvr>
                                    </p:animEffect>
                                  </p:childTnLst>
                                </p:cTn>
                              </p:par>
                            </p:childTnLst>
                          </p:cTn>
                        </p:par>
                        <p:par>
                          <p:cTn id="8" fill="hold">
                            <p:stCondLst>
                              <p:cond delay="3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
                                        </p:tgtEl>
                                        <p:attrNameLst>
                                          <p:attrName>style.visibility</p:attrName>
                                        </p:attrNameLst>
                                      </p:cBhvr>
                                      <p:to>
                                        <p:strVal val="visible"/>
                                      </p:to>
                                    </p:set>
                                    <p:anim calcmode="discrete" valueType="clr">
                                      <p:cBhvr override="childStyle">
                                        <p:cTn id="11"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gtEl>
                                        <p:attrNameLst>
                                          <p:attrName>fillcolor</p:attrName>
                                        </p:attrNameLst>
                                      </p:cBhvr>
                                      <p:tavLst>
                                        <p:tav tm="0">
                                          <p:val>
                                            <p:clrVal>
                                              <a:schemeClr val="accent2"/>
                                            </p:clrVal>
                                          </p:val>
                                        </p:tav>
                                        <p:tav tm="50000">
                                          <p:val>
                                            <p:clrVal>
                                              <a:schemeClr val="hlink"/>
                                            </p:clrVal>
                                          </p:val>
                                        </p:tav>
                                      </p:tavLst>
                                    </p:anim>
                                    <p:set>
                                      <p:cBhvr>
                                        <p:cTn id="13"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85728"/>
            <a:ext cx="9012793" cy="6357958"/>
          </a:xfrm>
          <a:prstGeom prst="rect">
            <a:avLst/>
          </a:prstGeom>
          <a:noFill/>
          <a:ln w="9525">
            <a:noFill/>
            <a:miter lim="800000"/>
            <a:headEnd/>
            <a:tailEnd/>
          </a:ln>
          <a:effectLst/>
        </p:spPr>
      </p:pic>
      <p:sp>
        <p:nvSpPr>
          <p:cNvPr id="4" name="Rectangle 3"/>
          <p:cNvSpPr/>
          <p:nvPr/>
        </p:nvSpPr>
        <p:spPr>
          <a:xfrm>
            <a:off x="0" y="3571876"/>
            <a:ext cx="9144000" cy="2062103"/>
          </a:xfrm>
          <a:prstGeom prst="rect">
            <a:avLst/>
          </a:prstGeom>
        </p:spPr>
        <p:txBody>
          <a:bodyPr wrap="square">
            <a:spAutoFit/>
          </a:bodyPr>
          <a:lstStyle/>
          <a:p>
            <a:pPr algn="ctr"/>
            <a:r>
              <a:rPr lang="fr-FR" sz="3200" dirty="0">
                <a:latin typeface="Poor Richard" pitchFamily="18" charset="0"/>
              </a:rPr>
              <a:t>Les ingrédients alimentaires proviennent des pays d’Amérique latine surtout, et ils ont été importés en Europe par de grands navigateurs ou conquérants européens, puis diffusés dans le monde. </a:t>
            </a:r>
          </a:p>
        </p:txBody>
      </p:sp>
      <p:pic>
        <p:nvPicPr>
          <p:cNvPr id="5" name="Picture 2"/>
          <p:cNvPicPr>
            <a:picLocks noChangeAspect="1" noChangeArrowheads="1"/>
          </p:cNvPicPr>
          <p:nvPr/>
        </p:nvPicPr>
        <p:blipFill>
          <a:blip r:embed="rId3" cstate="print"/>
          <a:srcRect/>
          <a:stretch>
            <a:fillRect/>
          </a:stretch>
        </p:blipFill>
        <p:spPr bwMode="auto">
          <a:xfrm>
            <a:off x="2143108" y="285728"/>
            <a:ext cx="4570548" cy="32242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3000"/>
                                        <p:tgtEl>
                                          <p:spTgt spid="2050"/>
                                        </p:tgtEl>
                                      </p:cBhvr>
                                    </p:animEffect>
                                    <p:set>
                                      <p:cBhvr>
                                        <p:cTn id="12" dur="1" fill="hold">
                                          <p:stCondLst>
                                            <p:cond delay="2999"/>
                                          </p:stCondLst>
                                        </p:cTn>
                                        <p:tgtEl>
                                          <p:spTgt spid="2050"/>
                                        </p:tgtEl>
                                        <p:attrNameLst>
                                          <p:attrName>style.visibility</p:attrName>
                                        </p:attrNameLst>
                                      </p:cBhvr>
                                      <p:to>
                                        <p:strVal val="hidden"/>
                                      </p:to>
                                    </p:set>
                                  </p:childTnLst>
                                </p:cTn>
                              </p:par>
                            </p:childTnLst>
                          </p:cTn>
                        </p:par>
                        <p:par>
                          <p:cTn id="13" fill="hold">
                            <p:stCondLst>
                              <p:cond delay="3000"/>
                            </p:stCondLst>
                            <p:childTnLst>
                              <p:par>
                                <p:cTn id="14" presetID="22" presetClass="entr" presetSubtype="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3000"/>
                                        <p:tgtEl>
                                          <p:spTgt spid="5"/>
                                        </p:tgtEl>
                                      </p:cBhvr>
                                    </p:animEffect>
                                  </p:childTnLst>
                                </p:cTn>
                              </p:par>
                            </p:childTnLst>
                          </p:cTn>
                        </p:par>
                        <p:par>
                          <p:cTn id="17" fill="hold">
                            <p:stCondLst>
                              <p:cond delay="60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4"/>
                                        </p:tgtEl>
                                        <p:attrNameLst>
                                          <p:attrName>style.visibility</p:attrName>
                                        </p:attrNameLst>
                                      </p:cBhvr>
                                      <p:to>
                                        <p:strVal val="visible"/>
                                      </p:to>
                                    </p:set>
                                    <p:anim calcmode="discrete" valueType="clr">
                                      <p:cBhvr override="childStyle">
                                        <p:cTn id="20"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
                                        </p:tgtEl>
                                        <p:attrNameLst>
                                          <p:attrName>fillcolor</p:attrName>
                                        </p:attrNameLst>
                                      </p:cBhvr>
                                      <p:tavLst>
                                        <p:tav tm="0">
                                          <p:val>
                                            <p:clrVal>
                                              <a:schemeClr val="accent2"/>
                                            </p:clrVal>
                                          </p:val>
                                        </p:tav>
                                        <p:tav tm="50000">
                                          <p:val>
                                            <p:clrVal>
                                              <a:schemeClr val="hlink"/>
                                            </p:clrVal>
                                          </p:val>
                                        </p:tav>
                                      </p:tavLst>
                                    </p:anim>
                                    <p:set>
                                      <p:cBhvr>
                                        <p:cTn id="22"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1571612"/>
            <a:ext cx="8358246" cy="3416320"/>
          </a:xfrm>
          <a:prstGeom prst="rect">
            <a:avLst/>
          </a:prstGeom>
          <a:ln>
            <a:solidFill>
              <a:srgbClr val="FF3300"/>
            </a:solidFill>
          </a:ln>
        </p:spPr>
        <p:txBody>
          <a:bodyPr wrap="square">
            <a:spAutoFit/>
          </a:bodyPr>
          <a:lstStyle/>
          <a:p>
            <a:pPr algn="ctr"/>
            <a:r>
              <a:rPr lang="fr-FR" sz="4800" dirty="0" smtClean="0">
                <a:solidFill>
                  <a:srgbClr val="FF0000"/>
                </a:solidFill>
                <a:latin typeface="Poor Richard" pitchFamily="18" charset="0"/>
              </a:rPr>
              <a:t>-    PARTIE 1    - </a:t>
            </a:r>
          </a:p>
          <a:p>
            <a:pPr algn="ctr"/>
            <a:endParaRPr lang="fr-FR" sz="3600" dirty="0" smtClean="0">
              <a:solidFill>
                <a:srgbClr val="FF0000"/>
              </a:solidFill>
              <a:latin typeface="Poor Richard" pitchFamily="18" charset="0"/>
            </a:endParaRPr>
          </a:p>
          <a:p>
            <a:pPr algn="ctr"/>
            <a:r>
              <a:rPr lang="fr-FR" sz="4400" u="sng" dirty="0" smtClean="0">
                <a:solidFill>
                  <a:srgbClr val="FF0000"/>
                </a:solidFill>
                <a:latin typeface="Poor Richard" pitchFamily="18" charset="0"/>
              </a:rPr>
              <a:t>Comment </a:t>
            </a:r>
            <a:r>
              <a:rPr lang="fr-FR" sz="4400" u="sng" dirty="0">
                <a:solidFill>
                  <a:srgbClr val="FF0000"/>
                </a:solidFill>
                <a:latin typeface="Poor Richard" pitchFamily="18" charset="0"/>
              </a:rPr>
              <a:t>les voyages et la découverte de Christophe Colomb </a:t>
            </a:r>
            <a:endParaRPr lang="fr-FR" sz="4400" u="sng" dirty="0" smtClean="0">
              <a:solidFill>
                <a:srgbClr val="FF0000"/>
              </a:solidFill>
              <a:latin typeface="Poor Richard" pitchFamily="18" charset="0"/>
            </a:endParaRPr>
          </a:p>
          <a:p>
            <a:pPr algn="ctr"/>
            <a:r>
              <a:rPr lang="fr-FR" sz="4400" u="sng" dirty="0" smtClean="0">
                <a:solidFill>
                  <a:srgbClr val="FF0000"/>
                </a:solidFill>
                <a:latin typeface="Poor Richard" pitchFamily="18" charset="0"/>
              </a:rPr>
              <a:t>bouleversent-ils </a:t>
            </a:r>
            <a:r>
              <a:rPr lang="fr-FR" sz="4400" u="sng" dirty="0">
                <a:solidFill>
                  <a:srgbClr val="FF0000"/>
                </a:solidFill>
                <a:latin typeface="Poor Richard" pitchFamily="18" charset="0"/>
              </a:rPr>
              <a:t>le monde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14348" y="1357298"/>
            <a:ext cx="3601492" cy="2178552"/>
          </a:xfrm>
          <a:prstGeom prst="rect">
            <a:avLst/>
          </a:prstGeom>
          <a:noFill/>
          <a:ln w="9525">
            <a:solidFill>
              <a:schemeClr val="tx1"/>
            </a:solidFill>
            <a:miter lim="800000"/>
            <a:headEnd/>
            <a:tailEnd/>
          </a:ln>
          <a:effectLst/>
        </p:spPr>
      </p:pic>
      <p:sp>
        <p:nvSpPr>
          <p:cNvPr id="3" name="Rectangle 2"/>
          <p:cNvSpPr/>
          <p:nvPr/>
        </p:nvSpPr>
        <p:spPr>
          <a:xfrm>
            <a:off x="4786314" y="1857364"/>
            <a:ext cx="4143372" cy="954107"/>
          </a:xfrm>
          <a:prstGeom prst="rect">
            <a:avLst/>
          </a:prstGeom>
        </p:spPr>
        <p:txBody>
          <a:bodyPr wrap="square">
            <a:spAutoFit/>
          </a:bodyPr>
          <a:lstStyle/>
          <a:p>
            <a:pPr algn="ctr"/>
            <a:r>
              <a:rPr lang="fr-FR" sz="2800" dirty="0">
                <a:latin typeface="Poor Richard" pitchFamily="18" charset="0"/>
              </a:rPr>
              <a:t>Carte de Ptolémée éditée </a:t>
            </a:r>
            <a:endParaRPr lang="fr-FR" sz="2800" dirty="0" smtClean="0">
              <a:latin typeface="Poor Richard" pitchFamily="18" charset="0"/>
            </a:endParaRPr>
          </a:p>
          <a:p>
            <a:pPr algn="ctr"/>
            <a:r>
              <a:rPr lang="fr-FR" sz="2800" dirty="0" smtClean="0">
                <a:latin typeface="Poor Richard" pitchFamily="18" charset="0"/>
              </a:rPr>
              <a:t>en </a:t>
            </a:r>
            <a:r>
              <a:rPr lang="fr-FR" sz="2800" dirty="0">
                <a:latin typeface="Poor Richard" pitchFamily="18" charset="0"/>
              </a:rPr>
              <a:t>« Allemagne » en 1482. </a:t>
            </a:r>
          </a:p>
        </p:txBody>
      </p:sp>
      <p:sp>
        <p:nvSpPr>
          <p:cNvPr id="4" name="Rectangle 3"/>
          <p:cNvSpPr/>
          <p:nvPr/>
        </p:nvSpPr>
        <p:spPr>
          <a:xfrm>
            <a:off x="0" y="3571876"/>
            <a:ext cx="9144000" cy="584775"/>
          </a:xfrm>
          <a:prstGeom prst="rect">
            <a:avLst/>
          </a:prstGeom>
        </p:spPr>
        <p:txBody>
          <a:bodyPr wrap="square">
            <a:spAutoFit/>
          </a:bodyPr>
          <a:lstStyle/>
          <a:p>
            <a:pPr algn="ctr"/>
            <a:r>
              <a:rPr lang="fr-FR" sz="3200" dirty="0" smtClean="0">
                <a:latin typeface="Poor Richard" pitchFamily="18" charset="0"/>
              </a:rPr>
              <a:t>1/. Quels </a:t>
            </a:r>
            <a:r>
              <a:rPr lang="fr-FR" sz="3200" dirty="0">
                <a:latin typeface="Poor Richard" pitchFamily="18" charset="0"/>
              </a:rPr>
              <a:t>sont les trois continents représentés sur la carte ? </a:t>
            </a:r>
          </a:p>
        </p:txBody>
      </p:sp>
      <p:sp>
        <p:nvSpPr>
          <p:cNvPr id="6" name="Rectangle 5"/>
          <p:cNvSpPr/>
          <p:nvPr/>
        </p:nvSpPr>
        <p:spPr>
          <a:xfrm>
            <a:off x="0" y="5143512"/>
            <a:ext cx="9144000" cy="584775"/>
          </a:xfrm>
          <a:prstGeom prst="rect">
            <a:avLst/>
          </a:prstGeom>
        </p:spPr>
        <p:txBody>
          <a:bodyPr wrap="square">
            <a:spAutoFit/>
          </a:bodyPr>
          <a:lstStyle/>
          <a:p>
            <a:pPr algn="ctr"/>
            <a:r>
              <a:rPr lang="fr-FR" sz="3200" dirty="0" smtClean="0">
                <a:latin typeface="Poor Richard" pitchFamily="18" charset="0"/>
              </a:rPr>
              <a:t>Quelles </a:t>
            </a:r>
            <a:r>
              <a:rPr lang="fr-FR" sz="3200" dirty="0">
                <a:latin typeface="Poor Richard" pitchFamily="18" charset="0"/>
              </a:rPr>
              <a:t>sont les régions du monde non représentées ? </a:t>
            </a:r>
          </a:p>
        </p:txBody>
      </p:sp>
      <p:sp>
        <p:nvSpPr>
          <p:cNvPr id="7" name="ZoneTexte 6"/>
          <p:cNvSpPr txBox="1"/>
          <p:nvPr/>
        </p:nvSpPr>
        <p:spPr>
          <a:xfrm>
            <a:off x="0" y="4143380"/>
            <a:ext cx="9144000" cy="954107"/>
          </a:xfrm>
          <a:prstGeom prst="rect">
            <a:avLst/>
          </a:prstGeom>
          <a:noFill/>
        </p:spPr>
        <p:txBody>
          <a:bodyPr wrap="square" rtlCol="0">
            <a:spAutoFit/>
          </a:bodyPr>
          <a:lstStyle/>
          <a:p>
            <a:pPr algn="ctr"/>
            <a:r>
              <a:rPr lang="fr-FR" sz="2800" i="1" dirty="0" smtClean="0">
                <a:solidFill>
                  <a:srgbClr val="006600"/>
                </a:solidFill>
                <a:latin typeface="Poor Richard" pitchFamily="18" charset="0"/>
              </a:rPr>
              <a:t>Les trois continents représentés sur la carte sont l’Europe, l’Afrique et l’Asie.</a:t>
            </a:r>
            <a:endParaRPr lang="fr-FR" sz="2800" i="1" dirty="0">
              <a:solidFill>
                <a:srgbClr val="006600"/>
              </a:solidFill>
              <a:latin typeface="Poor Richard" pitchFamily="18" charset="0"/>
            </a:endParaRPr>
          </a:p>
        </p:txBody>
      </p:sp>
      <p:sp>
        <p:nvSpPr>
          <p:cNvPr id="8" name="ZoneTexte 7"/>
          <p:cNvSpPr txBox="1"/>
          <p:nvPr/>
        </p:nvSpPr>
        <p:spPr>
          <a:xfrm>
            <a:off x="0" y="5643578"/>
            <a:ext cx="9144000" cy="954107"/>
          </a:xfrm>
          <a:prstGeom prst="rect">
            <a:avLst/>
          </a:prstGeom>
          <a:noFill/>
        </p:spPr>
        <p:txBody>
          <a:bodyPr wrap="square" rtlCol="0">
            <a:spAutoFit/>
          </a:bodyPr>
          <a:lstStyle/>
          <a:p>
            <a:pPr algn="ctr"/>
            <a:r>
              <a:rPr lang="fr-FR" sz="2800" i="1" dirty="0" smtClean="0">
                <a:solidFill>
                  <a:srgbClr val="006600"/>
                </a:solidFill>
                <a:latin typeface="Poor Richard" pitchFamily="18" charset="0"/>
              </a:rPr>
              <a:t>Les régions du monde non représentées sont l’Amérique,  l’Océanie , le Pacifique et l’Antarctique. </a:t>
            </a:r>
            <a:endParaRPr lang="fr-FR" sz="2800" i="1" dirty="0">
              <a:solidFill>
                <a:srgbClr val="006600"/>
              </a:solidFill>
              <a:latin typeface="Poor Richard" pitchFamily="18" charset="0"/>
            </a:endParaRPr>
          </a:p>
        </p:txBody>
      </p:sp>
      <p:sp>
        <p:nvSpPr>
          <p:cNvPr id="9" name="Rectangle 8"/>
          <p:cNvSpPr/>
          <p:nvPr/>
        </p:nvSpPr>
        <p:spPr>
          <a:xfrm>
            <a:off x="428596" y="357166"/>
            <a:ext cx="8286808" cy="584775"/>
          </a:xfrm>
          <a:prstGeom prst="rect">
            <a:avLst/>
          </a:prstGeom>
          <a:solidFill>
            <a:srgbClr val="777777">
              <a:alpha val="30196"/>
            </a:srgbClr>
          </a:solidFill>
          <a:ln>
            <a:solidFill>
              <a:schemeClr val="tx1"/>
            </a:solidFill>
          </a:ln>
        </p:spPr>
        <p:txBody>
          <a:bodyPr wrap="square">
            <a:spAutoFit/>
          </a:bodyPr>
          <a:lstStyle/>
          <a:p>
            <a:pPr algn="ctr"/>
            <a:r>
              <a:rPr lang="fr-FR" sz="3200" b="1" dirty="0">
                <a:latin typeface="Poor Richard" pitchFamily="18" charset="0"/>
              </a:rPr>
              <a:t>La représentation du monde au XV</a:t>
            </a:r>
            <a:r>
              <a:rPr lang="fr-FR" sz="3200" b="1" baseline="30000" dirty="0">
                <a:latin typeface="Poor Richard" pitchFamily="18" charset="0"/>
              </a:rPr>
              <a:t>ème</a:t>
            </a:r>
            <a:r>
              <a:rPr lang="fr-FR" sz="3200" b="1" dirty="0">
                <a:latin typeface="Poor Richard" pitchFamily="18" charset="0"/>
              </a:rPr>
              <a:t> siècle. </a:t>
            </a:r>
            <a:endParaRPr lang="fr-FR" sz="32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wipe(right)">
                                      <p:cBhvr>
                                        <p:cTn id="24" dur="5000"/>
                                        <p:tgtEl>
                                          <p:spTgt spid="3074"/>
                                        </p:tgtEl>
                                      </p:cBhvr>
                                    </p:animEffec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3"/>
                                        </p:tgtEl>
                                        <p:attrNameLst>
                                          <p:attrName>style.visibility</p:attrName>
                                        </p:attrNameLst>
                                      </p:cBhvr>
                                      <p:to>
                                        <p:strVal val="visible"/>
                                      </p:to>
                                    </p:set>
                                    <p:anim calcmode="discrete" valueType="clr">
                                      <p:cBhvr override="childStyle">
                                        <p:cTn id="2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
                                        </p:tgtEl>
                                        <p:attrNameLst>
                                          <p:attrName>fillcolor</p:attrName>
                                        </p:attrNameLst>
                                      </p:cBhvr>
                                      <p:tavLst>
                                        <p:tav tm="0">
                                          <p:val>
                                            <p:clrVal>
                                              <a:schemeClr val="accent2"/>
                                            </p:clrVal>
                                          </p:val>
                                        </p:tav>
                                        <p:tav tm="50000">
                                          <p:val>
                                            <p:clrVal>
                                              <a:schemeClr val="hlink"/>
                                            </p:clrVal>
                                          </p:val>
                                        </p:tav>
                                      </p:tavLst>
                                    </p:anim>
                                    <p:set>
                                      <p:cBhvr>
                                        <p:cTn id="29" dur="80"/>
                                        <p:tgtEl>
                                          <p:spTgt spid="3"/>
                                        </p:tgtEl>
                                        <p:attrNameLst>
                                          <p:attrName>fill.type</p:attrName>
                                        </p:attrNameLst>
                                      </p:cBhvr>
                                      <p:to>
                                        <p:strVal val="solid"/>
                                      </p:to>
                                    </p:set>
                                  </p:childTnLst>
                                </p:cTn>
                              </p:par>
                            </p:childTnLst>
                          </p:cTn>
                        </p:par>
                        <p:par>
                          <p:cTn id="30" fill="hold">
                            <p:stCondLst>
                              <p:cond delay="7000"/>
                            </p:stCondLst>
                            <p:childTnLst>
                              <p:par>
                                <p:cTn id="31" presetID="3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800" decel="100000"/>
                                        <p:tgtEl>
                                          <p:spTgt spid="4"/>
                                        </p:tgtEl>
                                      </p:cBhvr>
                                    </p:animEffect>
                                    <p:anim calcmode="lin" valueType="num">
                                      <p:cBhvr>
                                        <p:cTn id="34" dur="800" decel="100000" fill="hold"/>
                                        <p:tgtEl>
                                          <p:spTgt spid="4"/>
                                        </p:tgtEl>
                                        <p:attrNameLst>
                                          <p:attrName>style.rotation</p:attrName>
                                        </p:attrNameLst>
                                      </p:cBhvr>
                                      <p:tavLst>
                                        <p:tav tm="0">
                                          <p:val>
                                            <p:fltVal val="-90"/>
                                          </p:val>
                                        </p:tav>
                                        <p:tav tm="100000">
                                          <p:val>
                                            <p:fltVal val="0"/>
                                          </p:val>
                                        </p:tav>
                                      </p:tavLst>
                                    </p:anim>
                                    <p:anim calcmode="lin" valueType="num">
                                      <p:cBhvr>
                                        <p:cTn id="35" dur="800" decel="100000" fill="hold"/>
                                        <p:tgtEl>
                                          <p:spTgt spid="4"/>
                                        </p:tgtEl>
                                        <p:attrNameLst>
                                          <p:attrName>ppt_x</p:attrName>
                                        </p:attrNameLst>
                                      </p:cBhvr>
                                      <p:tavLst>
                                        <p:tav tm="0">
                                          <p:val>
                                            <p:strVal val="#ppt_x+0.4"/>
                                          </p:val>
                                        </p:tav>
                                        <p:tav tm="100000">
                                          <p:val>
                                            <p:strVal val="#ppt_x-0.05"/>
                                          </p:val>
                                        </p:tav>
                                      </p:tavLst>
                                    </p:anim>
                                    <p:anim calcmode="lin" valueType="num">
                                      <p:cBhvr>
                                        <p:cTn id="36" dur="800" decel="100000" fill="hold"/>
                                        <p:tgtEl>
                                          <p:spTgt spid="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800" decel="100000"/>
                                        <p:tgtEl>
                                          <p:spTgt spid="6"/>
                                        </p:tgtEl>
                                      </p:cBhvr>
                                    </p:animEffect>
                                    <p:anim calcmode="lin" valueType="num">
                                      <p:cBhvr>
                                        <p:cTn id="42" dur="800" decel="100000" fill="hold"/>
                                        <p:tgtEl>
                                          <p:spTgt spid="6"/>
                                        </p:tgtEl>
                                        <p:attrNameLst>
                                          <p:attrName>style.rotation</p:attrName>
                                        </p:attrNameLst>
                                      </p:cBhvr>
                                      <p:tavLst>
                                        <p:tav tm="0">
                                          <p:val>
                                            <p:fltVal val="-90"/>
                                          </p:val>
                                        </p:tav>
                                        <p:tav tm="100000">
                                          <p:val>
                                            <p:fltVal val="0"/>
                                          </p:val>
                                        </p:tav>
                                      </p:tavLst>
                                    </p:anim>
                                    <p:anim calcmode="lin" valueType="num">
                                      <p:cBhvr>
                                        <p:cTn id="43" dur="800" decel="100000" fill="hold"/>
                                        <p:tgtEl>
                                          <p:spTgt spid="6"/>
                                        </p:tgtEl>
                                        <p:attrNameLst>
                                          <p:attrName>ppt_x</p:attrName>
                                        </p:attrNameLst>
                                      </p:cBhvr>
                                      <p:tavLst>
                                        <p:tav tm="0">
                                          <p:val>
                                            <p:strVal val="#ppt_x+0.4"/>
                                          </p:val>
                                        </p:tav>
                                        <p:tav tm="100000">
                                          <p:val>
                                            <p:strVal val="#ppt_x-0.05"/>
                                          </p:val>
                                        </p:tav>
                                      </p:tavLst>
                                    </p:anim>
                                    <p:anim calcmode="lin" valueType="num">
                                      <p:cBhvr>
                                        <p:cTn id="44" dur="800" decel="100000" fill="hold"/>
                                        <p:tgtEl>
                                          <p:spTgt spid="6"/>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7"/>
                                        </p:tgtEl>
                                        <p:attrNameLst>
                                          <p:attrName>style.visibility</p:attrName>
                                        </p:attrNameLst>
                                      </p:cBhvr>
                                      <p:to>
                                        <p:strVal val="visible"/>
                                      </p:to>
                                    </p:set>
                                    <p:anim calcmode="discrete" valueType="clr">
                                      <p:cBhvr override="childStyle">
                                        <p:cTn id="5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7"/>
                                        </p:tgtEl>
                                        <p:attrNameLst>
                                          <p:attrName>fillcolor</p:attrName>
                                        </p:attrNameLst>
                                      </p:cBhvr>
                                      <p:tavLst>
                                        <p:tav tm="0">
                                          <p:val>
                                            <p:clrVal>
                                              <a:schemeClr val="accent2"/>
                                            </p:clrVal>
                                          </p:val>
                                        </p:tav>
                                        <p:tav tm="50000">
                                          <p:val>
                                            <p:clrVal>
                                              <a:schemeClr val="hlink"/>
                                            </p:clrVal>
                                          </p:val>
                                        </p:tav>
                                      </p:tavLst>
                                    </p:anim>
                                    <p:set>
                                      <p:cBhvr>
                                        <p:cTn id="53" dur="80"/>
                                        <p:tgtEl>
                                          <p:spTgt spid="7"/>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8"/>
                                        </p:tgtEl>
                                        <p:attrNameLst>
                                          <p:attrName>style.visibility</p:attrName>
                                        </p:attrNameLst>
                                      </p:cBhvr>
                                      <p:to>
                                        <p:strVal val="visible"/>
                                      </p:to>
                                    </p:set>
                                    <p:anim calcmode="discrete" valueType="clr">
                                      <p:cBhvr override="childStyle">
                                        <p:cTn id="5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8"/>
                                        </p:tgtEl>
                                        <p:attrNameLst>
                                          <p:attrName>fillcolor</p:attrName>
                                        </p:attrNameLst>
                                      </p:cBhvr>
                                      <p:tavLst>
                                        <p:tav tm="0">
                                          <p:val>
                                            <p:clrVal>
                                              <a:schemeClr val="accent2"/>
                                            </p:clrVal>
                                          </p:val>
                                        </p:tav>
                                        <p:tav tm="50000">
                                          <p:val>
                                            <p:clrVal>
                                              <a:schemeClr val="hlink"/>
                                            </p:clrVal>
                                          </p:val>
                                        </p:tav>
                                      </p:tavLst>
                                    </p:anim>
                                    <p:set>
                                      <p:cBhvr>
                                        <p:cTn id="6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85720" y="285728"/>
            <a:ext cx="4315872" cy="2610682"/>
          </a:xfrm>
          <a:prstGeom prst="rect">
            <a:avLst/>
          </a:prstGeom>
          <a:noFill/>
          <a:ln w="9525">
            <a:solidFill>
              <a:schemeClr val="tx1"/>
            </a:solidFill>
            <a:miter lim="800000"/>
            <a:headEnd/>
            <a:tailEnd/>
          </a:ln>
          <a:effectLst/>
        </p:spPr>
      </p:pic>
      <p:sp>
        <p:nvSpPr>
          <p:cNvPr id="3" name="Rectangle 2"/>
          <p:cNvSpPr/>
          <p:nvPr/>
        </p:nvSpPr>
        <p:spPr>
          <a:xfrm>
            <a:off x="4786314" y="1000108"/>
            <a:ext cx="4143372" cy="954107"/>
          </a:xfrm>
          <a:prstGeom prst="rect">
            <a:avLst/>
          </a:prstGeom>
        </p:spPr>
        <p:txBody>
          <a:bodyPr wrap="square">
            <a:spAutoFit/>
          </a:bodyPr>
          <a:lstStyle/>
          <a:p>
            <a:pPr algn="ctr"/>
            <a:r>
              <a:rPr lang="fr-FR" sz="2800" dirty="0">
                <a:latin typeface="Poor Richard" pitchFamily="18" charset="0"/>
              </a:rPr>
              <a:t>Carte de Ptolémée éditée </a:t>
            </a:r>
            <a:endParaRPr lang="fr-FR" sz="2800" dirty="0" smtClean="0">
              <a:latin typeface="Poor Richard" pitchFamily="18" charset="0"/>
            </a:endParaRPr>
          </a:p>
          <a:p>
            <a:pPr algn="ctr"/>
            <a:r>
              <a:rPr lang="fr-FR" sz="2800" dirty="0" smtClean="0">
                <a:latin typeface="Poor Richard" pitchFamily="18" charset="0"/>
              </a:rPr>
              <a:t>en </a:t>
            </a:r>
            <a:r>
              <a:rPr lang="fr-FR" sz="2800" dirty="0">
                <a:latin typeface="Poor Richard" pitchFamily="18" charset="0"/>
              </a:rPr>
              <a:t>« Allemagne » en 1482. </a:t>
            </a:r>
          </a:p>
        </p:txBody>
      </p:sp>
      <p:sp>
        <p:nvSpPr>
          <p:cNvPr id="9" name="Rectangle 8"/>
          <p:cNvSpPr/>
          <p:nvPr/>
        </p:nvSpPr>
        <p:spPr>
          <a:xfrm>
            <a:off x="0" y="3286124"/>
            <a:ext cx="9144000" cy="1077218"/>
          </a:xfrm>
          <a:prstGeom prst="rect">
            <a:avLst/>
          </a:prstGeom>
        </p:spPr>
        <p:txBody>
          <a:bodyPr wrap="square">
            <a:spAutoFit/>
          </a:bodyPr>
          <a:lstStyle/>
          <a:p>
            <a:pPr algn="ctr"/>
            <a:r>
              <a:rPr lang="fr-FR" sz="3200" dirty="0" smtClean="0">
                <a:latin typeface="Poor Richard" pitchFamily="18" charset="0"/>
              </a:rPr>
              <a:t>2/. Comment </a:t>
            </a:r>
            <a:r>
              <a:rPr lang="fr-FR" sz="3200" dirty="0">
                <a:latin typeface="Poor Richard" pitchFamily="18" charset="0"/>
              </a:rPr>
              <a:t>les Européens voyaient-ils le monde au XV</a:t>
            </a:r>
            <a:r>
              <a:rPr lang="fr-FR" sz="3200" baseline="30000" dirty="0">
                <a:latin typeface="Poor Richard" pitchFamily="18" charset="0"/>
              </a:rPr>
              <a:t>ème</a:t>
            </a:r>
            <a:r>
              <a:rPr lang="fr-FR" sz="3200" dirty="0">
                <a:latin typeface="Poor Richard" pitchFamily="18" charset="0"/>
              </a:rPr>
              <a:t> siècle ? </a:t>
            </a:r>
          </a:p>
        </p:txBody>
      </p:sp>
      <p:sp>
        <p:nvSpPr>
          <p:cNvPr id="10" name="Rectangle 9"/>
          <p:cNvSpPr/>
          <p:nvPr/>
        </p:nvSpPr>
        <p:spPr>
          <a:xfrm>
            <a:off x="0" y="4500570"/>
            <a:ext cx="9144000" cy="1815882"/>
          </a:xfrm>
          <a:prstGeom prst="rect">
            <a:avLst/>
          </a:prstGeom>
        </p:spPr>
        <p:txBody>
          <a:bodyPr wrap="square">
            <a:spAutoFit/>
          </a:bodyPr>
          <a:lstStyle/>
          <a:p>
            <a:pPr algn="ctr"/>
            <a:r>
              <a:rPr lang="fr-FR" sz="2800" i="1" dirty="0">
                <a:solidFill>
                  <a:srgbClr val="006600"/>
                </a:solidFill>
                <a:latin typeface="Poor Richard" pitchFamily="18" charset="0"/>
              </a:rPr>
              <a:t>Les Européens du XVème siècle avaient une vision réduite du monde, des terres et des océans. Ils ignoraient l’existence du continent américain, de l’Océanie et de l’Antarctique. Leur représentation de l’Afrique était incomplète.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74"/>
                                        </p:tgtEl>
                                        <p:attrNameLst>
                                          <p:attrName>ppt_y</p:attrName>
                                        </p:attrNameLst>
                                      </p:cBhvr>
                                      <p:tavLst>
                                        <p:tav tm="0">
                                          <p:val>
                                            <p:strVal val="#ppt_y"/>
                                          </p:val>
                                        </p:tav>
                                        <p:tav tm="100000">
                                          <p:val>
                                            <p:strVal val="#ppt_y"/>
                                          </p:val>
                                        </p:tav>
                                      </p:tavLst>
                                    </p:anim>
                                  </p:childTnLst>
                                </p:cTn>
                              </p:par>
                              <p:par>
                                <p:cTn id="11" presetID="27" presetClass="entr" presetSubtype="0" fill="hold" grpId="1" nodeType="with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anim calcmode="discrete" valueType="clr">
                                      <p:cBhvr override="childStyle">
                                        <p:cTn id="13"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gtEl>
                                        <p:attrNameLst>
                                          <p:attrName>fillcolor</p:attrName>
                                        </p:attrNameLst>
                                      </p:cBhvr>
                                      <p:tavLst>
                                        <p:tav tm="0">
                                          <p:val>
                                            <p:clrVal>
                                              <a:schemeClr val="accent2"/>
                                            </p:clrVal>
                                          </p:val>
                                        </p:tav>
                                        <p:tav tm="50000">
                                          <p:val>
                                            <p:clrVal>
                                              <a:schemeClr val="hlink"/>
                                            </p:clrVal>
                                          </p:val>
                                        </p:tav>
                                      </p:tavLst>
                                    </p:anim>
                                    <p:set>
                                      <p:cBhvr>
                                        <p:cTn id="15" dur="80"/>
                                        <p:tgtEl>
                                          <p:spTgt spid="3"/>
                                        </p:tgtEl>
                                        <p:attrNameLst>
                                          <p:attrName>fill.type</p:attrName>
                                        </p:attrNameLst>
                                      </p:cBhvr>
                                      <p:to>
                                        <p:strVal val="solid"/>
                                      </p:to>
                                    </p:set>
                                  </p:childTnLst>
                                </p:cTn>
                              </p:par>
                            </p:childTnLst>
                          </p:cTn>
                        </p:par>
                        <p:par>
                          <p:cTn id="16" fill="hold">
                            <p:stCondLst>
                              <p:cond delay="1680"/>
                            </p:stCondLst>
                            <p:childTnLst>
                              <p:par>
                                <p:cTn id="17" presetID="22" presetClass="entr" presetSubtype="2"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right)">
                                      <p:cBhvr>
                                        <p:cTn id="19" dur="5000"/>
                                        <p:tgtEl>
                                          <p:spTgt spid="3074"/>
                                        </p:tgtEl>
                                      </p:cBhvr>
                                    </p:animEffec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3"/>
                                        </p:tgtEl>
                                        <p:attrNameLst>
                                          <p:attrName>style.visibility</p:attrName>
                                        </p:attrNameLst>
                                      </p:cBhvr>
                                      <p:to>
                                        <p:strVal val="visible"/>
                                      </p:to>
                                    </p:set>
                                    <p:anim calcmode="discrete" valueType="clr">
                                      <p:cBhvr override="childStyle">
                                        <p:cTn id="2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
                                        </p:tgtEl>
                                        <p:attrNameLst>
                                          <p:attrName>fillcolor</p:attrName>
                                        </p:attrNameLst>
                                      </p:cBhvr>
                                      <p:tavLst>
                                        <p:tav tm="0">
                                          <p:val>
                                            <p:clrVal>
                                              <a:schemeClr val="accent2"/>
                                            </p:clrVal>
                                          </p:val>
                                        </p:tav>
                                        <p:tav tm="50000">
                                          <p:val>
                                            <p:clrVal>
                                              <a:schemeClr val="hlink"/>
                                            </p:clrVal>
                                          </p:val>
                                        </p:tav>
                                      </p:tavLst>
                                    </p:anim>
                                    <p:set>
                                      <p:cBhvr>
                                        <p:cTn id="24" dur="80"/>
                                        <p:tgtEl>
                                          <p:spTgt spid="3"/>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0"/>
                                        </p:tgtEl>
                                        <p:attrNameLst>
                                          <p:attrName>style.visibility</p:attrName>
                                        </p:attrNameLst>
                                      </p:cBhvr>
                                      <p:to>
                                        <p:strVal val="visible"/>
                                      </p:to>
                                    </p:set>
                                    <p:anim calcmode="discrete" valueType="clr">
                                      <p:cBhvr override="childStyle">
                                        <p:cTn id="2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0"/>
                                        </p:tgtEl>
                                        <p:attrNameLst>
                                          <p:attrName>fillcolor</p:attrName>
                                        </p:attrNameLst>
                                      </p:cBhvr>
                                      <p:tavLst>
                                        <p:tav tm="0">
                                          <p:val>
                                            <p:clrVal>
                                              <a:schemeClr val="accent2"/>
                                            </p:clrVal>
                                          </p:val>
                                        </p:tav>
                                        <p:tav tm="50000">
                                          <p:val>
                                            <p:clrVal>
                                              <a:schemeClr val="hlink"/>
                                            </p:clrVal>
                                          </p:val>
                                        </p:tav>
                                      </p:tavLst>
                                    </p:anim>
                                    <p:set>
                                      <p:cBhvr>
                                        <p:cTn id="31"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357158" y="1500174"/>
            <a:ext cx="8372495" cy="3058347"/>
          </a:xfrm>
          <a:prstGeom prst="rect">
            <a:avLst/>
          </a:prstGeom>
          <a:noFill/>
          <a:ln w="9525">
            <a:noFill/>
            <a:miter lim="800000"/>
            <a:headEnd/>
            <a:tailEnd/>
          </a:ln>
          <a:effectLst/>
        </p:spPr>
      </p:pic>
      <p:sp>
        <p:nvSpPr>
          <p:cNvPr id="4" name="Rectangle 3"/>
          <p:cNvSpPr/>
          <p:nvPr/>
        </p:nvSpPr>
        <p:spPr>
          <a:xfrm>
            <a:off x="0" y="4500570"/>
            <a:ext cx="9144000" cy="2062103"/>
          </a:xfrm>
          <a:prstGeom prst="rect">
            <a:avLst/>
          </a:prstGeom>
        </p:spPr>
        <p:txBody>
          <a:bodyPr wrap="square">
            <a:spAutoFit/>
          </a:bodyPr>
          <a:lstStyle/>
          <a:p>
            <a:pPr algn="ctr"/>
            <a:r>
              <a:rPr lang="fr-FR" sz="3200" dirty="0">
                <a:latin typeface="Poor Richard" pitchFamily="18" charset="0"/>
              </a:rPr>
              <a:t>En vous aidant des informations contenues dans le texte ci-dessus, complétez la carte en remplissant les blancs et en traçant avec des flèches le trajet suivi par Christophe Colomb. </a:t>
            </a:r>
          </a:p>
        </p:txBody>
      </p:sp>
      <p:sp>
        <p:nvSpPr>
          <p:cNvPr id="5" name="Rectangle 4"/>
          <p:cNvSpPr/>
          <p:nvPr/>
        </p:nvSpPr>
        <p:spPr>
          <a:xfrm>
            <a:off x="285720" y="285728"/>
            <a:ext cx="8429684" cy="1077218"/>
          </a:xfrm>
          <a:prstGeom prst="rect">
            <a:avLst/>
          </a:prstGeom>
          <a:solidFill>
            <a:srgbClr val="777777">
              <a:alpha val="30196"/>
            </a:srgbClr>
          </a:solidFill>
          <a:ln>
            <a:solidFill>
              <a:schemeClr val="tx1"/>
            </a:solidFill>
          </a:ln>
        </p:spPr>
        <p:txBody>
          <a:bodyPr wrap="square">
            <a:spAutoFit/>
          </a:bodyPr>
          <a:lstStyle/>
          <a:p>
            <a:pPr algn="ctr"/>
            <a:r>
              <a:rPr lang="fr-FR" sz="3200" b="1" dirty="0">
                <a:latin typeface="Poor Richard" pitchFamily="18" charset="0"/>
              </a:rPr>
              <a:t>Le parcours de Christophe Colomb lors de son premier voyage en 1492. </a:t>
            </a:r>
            <a:endParaRPr lang="fr-FR" sz="32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4099"/>
                                        </p:tgtEl>
                                        <p:attrNameLst>
                                          <p:attrName>style.visibility</p:attrName>
                                        </p:attrNameLst>
                                      </p:cBhvr>
                                      <p:to>
                                        <p:strVal val="visible"/>
                                      </p:to>
                                    </p:set>
                                    <p:animEffect transition="in" filter="wipe(down)">
                                      <p:cBhvr>
                                        <p:cTn id="24" dur="500"/>
                                        <p:tgtEl>
                                          <p:spTgt spid="409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r="34300"/>
          <a:stretch>
            <a:fillRect/>
          </a:stretch>
        </p:blipFill>
        <p:spPr bwMode="auto">
          <a:xfrm>
            <a:off x="0" y="1071546"/>
            <a:ext cx="9144000" cy="5083970"/>
          </a:xfrm>
          <a:prstGeom prst="rect">
            <a:avLst/>
          </a:prstGeom>
          <a:noFill/>
          <a:ln w="9525">
            <a:noFill/>
            <a:miter lim="800000"/>
            <a:headEnd/>
            <a:tailEnd/>
          </a:ln>
          <a:effectLst/>
        </p:spPr>
      </p:pic>
      <p:sp>
        <p:nvSpPr>
          <p:cNvPr id="3" name="ZoneTexte 2"/>
          <p:cNvSpPr txBox="1"/>
          <p:nvPr/>
        </p:nvSpPr>
        <p:spPr>
          <a:xfrm>
            <a:off x="7072330" y="3286124"/>
            <a:ext cx="1857388" cy="461665"/>
          </a:xfrm>
          <a:prstGeom prst="rect">
            <a:avLst/>
          </a:prstGeom>
          <a:noFill/>
        </p:spPr>
        <p:txBody>
          <a:bodyPr wrap="square" rtlCol="0">
            <a:spAutoFit/>
          </a:bodyPr>
          <a:lstStyle/>
          <a:p>
            <a:pPr algn="ctr"/>
            <a:r>
              <a:rPr lang="fr-FR" sz="2400" dirty="0" smtClean="0">
                <a:solidFill>
                  <a:srgbClr val="FF0000"/>
                </a:solidFill>
                <a:latin typeface="Poor Richard" pitchFamily="18" charset="0"/>
              </a:rPr>
              <a:t>AFRIQUE</a:t>
            </a:r>
            <a:endParaRPr lang="fr-FR" sz="2400" dirty="0">
              <a:solidFill>
                <a:srgbClr val="FF0000"/>
              </a:solidFill>
              <a:latin typeface="Poor Richard" pitchFamily="18" charset="0"/>
            </a:endParaRPr>
          </a:p>
        </p:txBody>
      </p:sp>
      <p:sp>
        <p:nvSpPr>
          <p:cNvPr id="4" name="ZoneTexte 3"/>
          <p:cNvSpPr txBox="1"/>
          <p:nvPr/>
        </p:nvSpPr>
        <p:spPr>
          <a:xfrm>
            <a:off x="928662" y="1500174"/>
            <a:ext cx="2000264" cy="461665"/>
          </a:xfrm>
          <a:prstGeom prst="rect">
            <a:avLst/>
          </a:prstGeom>
          <a:noFill/>
        </p:spPr>
        <p:txBody>
          <a:bodyPr wrap="square" rtlCol="0">
            <a:spAutoFit/>
          </a:bodyPr>
          <a:lstStyle/>
          <a:p>
            <a:pPr algn="ctr"/>
            <a:r>
              <a:rPr lang="fr-FR" sz="2400" dirty="0" smtClean="0">
                <a:solidFill>
                  <a:srgbClr val="FF0000"/>
                </a:solidFill>
                <a:latin typeface="Poor Richard" pitchFamily="18" charset="0"/>
              </a:rPr>
              <a:t>AM. DU NORD</a:t>
            </a:r>
            <a:endParaRPr lang="fr-FR" sz="2400" dirty="0">
              <a:solidFill>
                <a:srgbClr val="FF0000"/>
              </a:solidFill>
              <a:latin typeface="Poor Richard" pitchFamily="18" charset="0"/>
            </a:endParaRPr>
          </a:p>
        </p:txBody>
      </p:sp>
      <p:sp>
        <p:nvSpPr>
          <p:cNvPr id="5" name="ZoneTexte 4"/>
          <p:cNvSpPr txBox="1"/>
          <p:nvPr/>
        </p:nvSpPr>
        <p:spPr>
          <a:xfrm>
            <a:off x="3000364" y="5286388"/>
            <a:ext cx="2000264" cy="461665"/>
          </a:xfrm>
          <a:prstGeom prst="rect">
            <a:avLst/>
          </a:prstGeom>
          <a:noFill/>
        </p:spPr>
        <p:txBody>
          <a:bodyPr wrap="square" rtlCol="0">
            <a:spAutoFit/>
          </a:bodyPr>
          <a:lstStyle/>
          <a:p>
            <a:pPr algn="ctr"/>
            <a:r>
              <a:rPr lang="fr-FR" sz="2400" dirty="0" smtClean="0">
                <a:solidFill>
                  <a:srgbClr val="FF0000"/>
                </a:solidFill>
                <a:latin typeface="Poor Richard" pitchFamily="18" charset="0"/>
              </a:rPr>
              <a:t>AM. DU SUD</a:t>
            </a:r>
            <a:endParaRPr lang="fr-FR" sz="2400" dirty="0">
              <a:solidFill>
                <a:srgbClr val="FF0000"/>
              </a:solidFill>
              <a:latin typeface="Poor Richard" pitchFamily="18" charset="0"/>
            </a:endParaRPr>
          </a:p>
        </p:txBody>
      </p:sp>
      <p:sp>
        <p:nvSpPr>
          <p:cNvPr id="6" name="ZoneTexte 5"/>
          <p:cNvSpPr txBox="1"/>
          <p:nvPr/>
        </p:nvSpPr>
        <p:spPr>
          <a:xfrm>
            <a:off x="4429124" y="3429000"/>
            <a:ext cx="1571636" cy="461665"/>
          </a:xfrm>
          <a:prstGeom prst="rect">
            <a:avLst/>
          </a:prstGeom>
          <a:noFill/>
        </p:spPr>
        <p:txBody>
          <a:bodyPr wrap="square" rtlCol="0">
            <a:spAutoFit/>
          </a:bodyPr>
          <a:lstStyle/>
          <a:p>
            <a:pPr algn="ctr"/>
            <a:r>
              <a:rPr lang="fr-FR" sz="2400" dirty="0" smtClean="0">
                <a:solidFill>
                  <a:srgbClr val="0033CC"/>
                </a:solidFill>
                <a:latin typeface="Poor Richard" pitchFamily="18" charset="0"/>
              </a:rPr>
              <a:t>Atlantique</a:t>
            </a:r>
            <a:endParaRPr lang="fr-FR" sz="2400" dirty="0">
              <a:solidFill>
                <a:srgbClr val="0033CC"/>
              </a:solidFill>
              <a:latin typeface="Poor Richard" pitchFamily="18" charset="0"/>
            </a:endParaRPr>
          </a:p>
        </p:txBody>
      </p:sp>
      <p:sp>
        <p:nvSpPr>
          <p:cNvPr id="7" name="ZoneTexte 6"/>
          <p:cNvSpPr txBox="1"/>
          <p:nvPr/>
        </p:nvSpPr>
        <p:spPr>
          <a:xfrm>
            <a:off x="214282" y="3857628"/>
            <a:ext cx="1571636" cy="461665"/>
          </a:xfrm>
          <a:prstGeom prst="rect">
            <a:avLst/>
          </a:prstGeom>
          <a:noFill/>
        </p:spPr>
        <p:txBody>
          <a:bodyPr wrap="square" rtlCol="0">
            <a:spAutoFit/>
          </a:bodyPr>
          <a:lstStyle/>
          <a:p>
            <a:pPr algn="ctr"/>
            <a:r>
              <a:rPr lang="fr-FR" sz="2400" dirty="0" smtClean="0">
                <a:solidFill>
                  <a:srgbClr val="0033CC"/>
                </a:solidFill>
                <a:latin typeface="Poor Richard" pitchFamily="18" charset="0"/>
              </a:rPr>
              <a:t>Pacifique</a:t>
            </a:r>
            <a:endParaRPr lang="fr-FR" sz="2400" dirty="0">
              <a:solidFill>
                <a:srgbClr val="0033CC"/>
              </a:solidFill>
              <a:latin typeface="Poor Richard" pitchFamily="18" charset="0"/>
            </a:endParaRPr>
          </a:p>
        </p:txBody>
      </p:sp>
      <p:cxnSp>
        <p:nvCxnSpPr>
          <p:cNvPr id="9" name="Connecteur droit avec flèche 8"/>
          <p:cNvCxnSpPr/>
          <p:nvPr/>
        </p:nvCxnSpPr>
        <p:spPr>
          <a:xfrm rot="10800000" flipV="1">
            <a:off x="6929454" y="2071678"/>
            <a:ext cx="642942" cy="571504"/>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0800000" flipV="1">
            <a:off x="3357554" y="2643182"/>
            <a:ext cx="3500462" cy="428628"/>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10800000" flipV="1">
            <a:off x="2857488" y="3071810"/>
            <a:ext cx="357190" cy="71438"/>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16200000" flipH="1">
            <a:off x="3214678" y="3214686"/>
            <a:ext cx="295276" cy="9524"/>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3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3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3000"/>
                                        <p:tgtEl>
                                          <p:spTgt spid="12"/>
                                        </p:tgtEl>
                                      </p:cBhvr>
                                    </p:animEffect>
                                  </p:childTnLst>
                                </p:cTn>
                              </p:par>
                              <p:par>
                                <p:cTn id="48" presetID="22" presetClass="entr" presetSubtype="1"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1162</Words>
  <Application>Microsoft Office PowerPoint</Application>
  <PresentationFormat>Affichage à l'écran (4:3)</PresentationFormat>
  <Paragraphs>94</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Poor Richard</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FAMILLE</dc:creator>
  <cp:lastModifiedBy>greta</cp:lastModifiedBy>
  <cp:revision>24</cp:revision>
  <dcterms:created xsi:type="dcterms:W3CDTF">2015-11-16T17:05:50Z</dcterms:created>
  <dcterms:modified xsi:type="dcterms:W3CDTF">2017-01-10T14:52:52Z</dcterms:modified>
</cp:coreProperties>
</file>